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58" r:id="rId2"/>
    <p:sldId id="353" r:id="rId3"/>
    <p:sldId id="354" r:id="rId4"/>
    <p:sldId id="355" r:id="rId5"/>
    <p:sldId id="359" r:id="rId6"/>
    <p:sldId id="366" r:id="rId7"/>
    <p:sldId id="368" r:id="rId8"/>
    <p:sldId id="369" r:id="rId9"/>
    <p:sldId id="370" r:id="rId10"/>
    <p:sldId id="371" r:id="rId11"/>
    <p:sldId id="372" r:id="rId12"/>
    <p:sldId id="373" r:id="rId13"/>
    <p:sldId id="375" r:id="rId14"/>
    <p:sldId id="377" r:id="rId15"/>
    <p:sldId id="378" r:id="rId16"/>
    <p:sldId id="379" r:id="rId17"/>
    <p:sldId id="392" r:id="rId18"/>
    <p:sldId id="385" r:id="rId19"/>
    <p:sldId id="388" r:id="rId20"/>
    <p:sldId id="383" r:id="rId21"/>
    <p:sldId id="386" r:id="rId22"/>
    <p:sldId id="382" r:id="rId23"/>
    <p:sldId id="391" r:id="rId24"/>
    <p:sldId id="356" r:id="rId25"/>
    <p:sldId id="284" r:id="rId26"/>
    <p:sldId id="357" r:id="rId27"/>
    <p:sldId id="358" r:id="rId28"/>
    <p:sldId id="361" r:id="rId29"/>
    <p:sldId id="362" r:id="rId30"/>
    <p:sldId id="363" r:id="rId31"/>
    <p:sldId id="364" r:id="rId32"/>
    <p:sldId id="365" r:id="rId33"/>
    <p:sldId id="300" r:id="rId34"/>
    <p:sldId id="320" r:id="rId35"/>
    <p:sldId id="321" r:id="rId36"/>
    <p:sldId id="322" r:id="rId37"/>
    <p:sldId id="323" r:id="rId38"/>
    <p:sldId id="324" r:id="rId39"/>
    <p:sldId id="303" r:id="rId40"/>
    <p:sldId id="325" r:id="rId41"/>
    <p:sldId id="301" r:id="rId42"/>
    <p:sldId id="302" r:id="rId43"/>
    <p:sldId id="326" r:id="rId44"/>
    <p:sldId id="327" r:id="rId45"/>
    <p:sldId id="318" r:id="rId46"/>
    <p:sldId id="346" r:id="rId47"/>
    <p:sldId id="330" r:id="rId48"/>
    <p:sldId id="331" r:id="rId49"/>
    <p:sldId id="305" r:id="rId50"/>
    <p:sldId id="380" r:id="rId51"/>
    <p:sldId id="360" r:id="rId52"/>
    <p:sldId id="307" r:id="rId53"/>
    <p:sldId id="308" r:id="rId54"/>
    <p:sldId id="309" r:id="rId55"/>
    <p:sldId id="332" r:id="rId56"/>
    <p:sldId id="345" r:id="rId57"/>
    <p:sldId id="381" r:id="rId58"/>
    <p:sldId id="349" r:id="rId59"/>
    <p:sldId id="38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8A37166-998B-4D79-8282-80F83B0ADAC6}">
          <p14:sldIdLst>
            <p14:sldId id="258"/>
            <p14:sldId id="353"/>
            <p14:sldId id="354"/>
            <p14:sldId id="355"/>
            <p14:sldId id="359"/>
          </p14:sldIdLst>
        </p14:section>
        <p14:section name="Parameters" id="{E7000702-A957-49C9-87D4-8B1AFC6259C9}">
          <p14:sldIdLst>
            <p14:sldId id="366"/>
            <p14:sldId id="368"/>
            <p14:sldId id="369"/>
            <p14:sldId id="370"/>
            <p14:sldId id="371"/>
            <p14:sldId id="372"/>
            <p14:sldId id="373"/>
            <p14:sldId id="375"/>
            <p14:sldId id="377"/>
            <p14:sldId id="378"/>
            <p14:sldId id="379"/>
            <p14:sldId id="392"/>
          </p14:sldIdLst>
        </p14:section>
        <p14:section name="Projects" id="{44AE7192-3B49-4119-8E50-7611192CD0B8}">
          <p14:sldIdLst>
            <p14:sldId id="385"/>
            <p14:sldId id="388"/>
            <p14:sldId id="383"/>
            <p14:sldId id="386"/>
            <p14:sldId id="382"/>
            <p14:sldId id="391"/>
          </p14:sldIdLst>
        </p14:section>
        <p14:section name="Application" id="{DEC6D4CF-71FF-4143-9DF8-C2C6745F8C3D}">
          <p14:sldIdLst>
            <p14:sldId id="356"/>
            <p14:sldId id="284"/>
            <p14:sldId id="357"/>
            <p14:sldId id="358"/>
            <p14:sldId id="361"/>
            <p14:sldId id="362"/>
            <p14:sldId id="363"/>
            <p14:sldId id="364"/>
            <p14:sldId id="365"/>
          </p14:sldIdLst>
        </p14:section>
        <p14:section name="Toolkit Presentation" id="{A310B50C-E310-49D0-A597-6EA2DD9EE5E4}">
          <p14:sldIdLst>
            <p14:sldId id="300"/>
            <p14:sldId id="320"/>
            <p14:sldId id="321"/>
            <p14:sldId id="322"/>
            <p14:sldId id="323"/>
            <p14:sldId id="324"/>
            <p14:sldId id="303"/>
            <p14:sldId id="325"/>
            <p14:sldId id="301"/>
            <p14:sldId id="302"/>
            <p14:sldId id="326"/>
            <p14:sldId id="327"/>
            <p14:sldId id="318"/>
            <p14:sldId id="346"/>
            <p14:sldId id="330"/>
            <p14:sldId id="331"/>
            <p14:sldId id="305"/>
            <p14:sldId id="380"/>
            <p14:sldId id="360"/>
            <p14:sldId id="307"/>
            <p14:sldId id="308"/>
            <p14:sldId id="309"/>
            <p14:sldId id="332"/>
            <p14:sldId id="345"/>
            <p14:sldId id="381"/>
          </p14:sldIdLst>
        </p14:section>
        <p14:section name="Outro" id="{745EFC01-8191-4BCA-97CE-036CAF91E2CB}">
          <p14:sldIdLst>
            <p14:sldId id="349"/>
            <p14:sldId id="3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4242"/>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906" autoAdjust="0"/>
  </p:normalViewPr>
  <p:slideViewPr>
    <p:cSldViewPr snapToGrid="0">
      <p:cViewPr varScale="1">
        <p:scale>
          <a:sx n="52" d="100"/>
          <a:sy n="52" d="100"/>
        </p:scale>
        <p:origin x="1192"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29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sz="900" dirty="0">
              <a:solidFill>
                <a:srgbClr val="929292"/>
              </a:solidFill>
              <a:latin typeface="+mj-lt"/>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FBA4BF-4DF6-4287-8311-F69EE169DD19}" type="datetimeFigureOut">
              <a:rPr lang="en-US" sz="900" smtClean="0">
                <a:solidFill>
                  <a:srgbClr val="929292"/>
                </a:solidFill>
                <a:latin typeface="+mj-lt"/>
              </a:rPr>
              <a:t>6/5/2024</a:t>
            </a:fld>
            <a:endParaRPr lang="en-US" sz="900">
              <a:solidFill>
                <a:srgbClr val="929292"/>
              </a:solidFill>
              <a:latin typeface="+mj-lt"/>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sz="900">
              <a:solidFill>
                <a:srgbClr val="929292"/>
              </a:solidFill>
              <a:latin typeface="+mj-lt"/>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FE3541-7A4B-402B-8C1A-CEE9E8ED882F}" type="slidenum">
              <a:rPr lang="en-US" sz="900" smtClean="0">
                <a:solidFill>
                  <a:srgbClr val="929292"/>
                </a:solidFill>
                <a:latin typeface="+mj-lt"/>
              </a:rPr>
              <a:t>‹#›</a:t>
            </a:fld>
            <a:endParaRPr lang="en-US" sz="900">
              <a:solidFill>
                <a:srgbClr val="929292"/>
              </a:solidFill>
              <a:latin typeface="+mj-lt"/>
            </a:endParaRPr>
          </a:p>
        </p:txBody>
      </p:sp>
    </p:spTree>
    <p:extLst>
      <p:ext uri="{BB962C8B-B14F-4D97-AF65-F5344CB8AC3E}">
        <p14:creationId xmlns:p14="http://schemas.microsoft.com/office/powerpoint/2010/main" val="1797324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900">
                <a:solidFill>
                  <a:srgbClr val="929292"/>
                </a:solidFill>
                <a:latin typeface="+mj-lt"/>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900">
                <a:solidFill>
                  <a:srgbClr val="929292"/>
                </a:solidFill>
                <a:latin typeface="+mj-lt"/>
              </a:defRPr>
            </a:lvl1pPr>
          </a:lstStyle>
          <a:p>
            <a:fld id="{8F30E89E-8F5C-4AA9-A384-12070EF4D622}" type="datetimeFigureOut">
              <a:rPr lang="en-US" smtClean="0"/>
              <a:pPr/>
              <a:t>6/5/2024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900">
                <a:solidFill>
                  <a:srgbClr val="929292"/>
                </a:solidFill>
                <a:latin typeface="+mj-lt"/>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900">
                <a:solidFill>
                  <a:srgbClr val="929292"/>
                </a:solidFill>
                <a:latin typeface="+mj-lt"/>
              </a:defRPr>
            </a:lvl1pPr>
          </a:lstStyle>
          <a:p>
            <a:fld id="{77E0231B-14D2-42C0-B249-D5283598E40A}" type="slidenum">
              <a:rPr lang="en-US" smtClean="0"/>
              <a:pPr/>
              <a:t>‹#›</a:t>
            </a:fld>
            <a:endParaRPr lang="en-US"/>
          </a:p>
        </p:txBody>
      </p:sp>
    </p:spTree>
    <p:extLst>
      <p:ext uri="{BB962C8B-B14F-4D97-AF65-F5344CB8AC3E}">
        <p14:creationId xmlns:p14="http://schemas.microsoft.com/office/powerpoint/2010/main" val="786559872"/>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j-lt"/>
        <a:ea typeface="+mn-ea"/>
        <a:cs typeface="+mn-cs"/>
      </a:defRPr>
    </a:lvl1pPr>
    <a:lvl2pPr marL="457200" algn="l" defTabSz="914400" rtl="0" eaLnBrk="1" latinLnBrk="0" hangingPunct="1">
      <a:defRPr sz="1100" kern="1200">
        <a:solidFill>
          <a:schemeClr val="tx1"/>
        </a:solidFill>
        <a:latin typeface="+mj-lt"/>
        <a:ea typeface="+mn-ea"/>
        <a:cs typeface="+mn-cs"/>
      </a:defRPr>
    </a:lvl2pPr>
    <a:lvl3pPr marL="914400" algn="l" defTabSz="914400" rtl="0" eaLnBrk="1" latinLnBrk="0" hangingPunct="1">
      <a:defRPr sz="1100" kern="1200">
        <a:solidFill>
          <a:schemeClr val="tx1"/>
        </a:solidFill>
        <a:latin typeface="+mj-lt"/>
        <a:ea typeface="+mn-ea"/>
        <a:cs typeface="+mn-cs"/>
      </a:defRPr>
    </a:lvl3pPr>
    <a:lvl4pPr marL="1371600" algn="l" defTabSz="914400" rtl="0" eaLnBrk="1" latinLnBrk="0" hangingPunct="1">
      <a:defRPr sz="1100" kern="1200">
        <a:solidFill>
          <a:schemeClr val="tx1"/>
        </a:solidFill>
        <a:latin typeface="+mj-lt"/>
        <a:ea typeface="+mn-ea"/>
        <a:cs typeface="+mn-cs"/>
      </a:defRPr>
    </a:lvl4pPr>
    <a:lvl5pPr marL="1828800" algn="l" defTabSz="914400" rtl="0" eaLnBrk="1" latinLnBrk="0" hangingPunct="1">
      <a:defRPr sz="1100" kern="1200">
        <a:solidFill>
          <a:schemeClr val="tx1"/>
        </a:solidFill>
        <a:latin typeface="+mj-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put these up- no need to copy down, these will all go out on Monday</a:t>
            </a:r>
          </a:p>
          <a:p>
            <a:r>
              <a:rPr lang="en-US" dirty="0"/>
              <a:t>Rolling questions</a:t>
            </a:r>
          </a:p>
        </p:txBody>
      </p:sp>
      <p:sp>
        <p:nvSpPr>
          <p:cNvPr id="4" name="Slide Number Placeholder 3"/>
          <p:cNvSpPr>
            <a:spLocks noGrp="1"/>
          </p:cNvSpPr>
          <p:nvPr>
            <p:ph type="sldNum" sz="quarter" idx="5"/>
          </p:nvPr>
        </p:nvSpPr>
        <p:spPr/>
        <p:txBody>
          <a:bodyPr/>
          <a:lstStyle/>
          <a:p>
            <a:fld id="{77E0231B-14D2-42C0-B249-D5283598E40A}" type="slidenum">
              <a:rPr lang="en-US" smtClean="0"/>
              <a:pPr/>
              <a:t>6</a:t>
            </a:fld>
            <a:endParaRPr lang="en-US"/>
          </a:p>
        </p:txBody>
      </p:sp>
    </p:spTree>
    <p:extLst>
      <p:ext uri="{BB962C8B-B14F-4D97-AF65-F5344CB8AC3E}">
        <p14:creationId xmlns:p14="http://schemas.microsoft.com/office/powerpoint/2010/main" val="3590660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timeframe- these projects are supposed to be strategic and long-term, not immediate</a:t>
            </a:r>
          </a:p>
          <a:p>
            <a:r>
              <a:rPr lang="en-US" dirty="0"/>
              <a:t>Otherwise we have</a:t>
            </a:r>
          </a:p>
        </p:txBody>
      </p:sp>
      <p:sp>
        <p:nvSpPr>
          <p:cNvPr id="4" name="Slide Number Placeholder 3"/>
          <p:cNvSpPr>
            <a:spLocks noGrp="1"/>
          </p:cNvSpPr>
          <p:nvPr>
            <p:ph type="sldNum" sz="quarter" idx="5"/>
          </p:nvPr>
        </p:nvSpPr>
        <p:spPr/>
        <p:txBody>
          <a:bodyPr/>
          <a:lstStyle/>
          <a:p>
            <a:fld id="{77E0231B-14D2-42C0-B249-D5283598E40A}" type="slidenum">
              <a:rPr lang="en-US" smtClean="0"/>
              <a:pPr/>
              <a:t>17</a:t>
            </a:fld>
            <a:endParaRPr lang="en-US"/>
          </a:p>
        </p:txBody>
      </p:sp>
    </p:spTree>
    <p:extLst>
      <p:ext uri="{BB962C8B-B14F-4D97-AF65-F5344CB8AC3E}">
        <p14:creationId xmlns:p14="http://schemas.microsoft.com/office/powerpoint/2010/main" val="1681955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0231B-14D2-42C0-B249-D5283598E40A}" type="slidenum">
              <a:rPr lang="en-US" smtClean="0"/>
              <a:pPr/>
              <a:t>18</a:t>
            </a:fld>
            <a:endParaRPr lang="en-US"/>
          </a:p>
        </p:txBody>
      </p:sp>
    </p:spTree>
    <p:extLst>
      <p:ext uri="{BB962C8B-B14F-4D97-AF65-F5344CB8AC3E}">
        <p14:creationId xmlns:p14="http://schemas.microsoft.com/office/powerpoint/2010/main" val="2420424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0231B-14D2-42C0-B249-D5283598E40A}" type="slidenum">
              <a:rPr lang="en-US" smtClean="0"/>
              <a:pPr/>
              <a:t>19</a:t>
            </a:fld>
            <a:endParaRPr lang="en-US"/>
          </a:p>
        </p:txBody>
      </p:sp>
    </p:spTree>
    <p:extLst>
      <p:ext uri="{BB962C8B-B14F-4D97-AF65-F5344CB8AC3E}">
        <p14:creationId xmlns:p14="http://schemas.microsoft.com/office/powerpoint/2010/main" val="2919240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0231B-14D2-42C0-B249-D5283598E40A}" type="slidenum">
              <a:rPr lang="en-US" smtClean="0"/>
              <a:pPr/>
              <a:t>20</a:t>
            </a:fld>
            <a:endParaRPr lang="en-US"/>
          </a:p>
        </p:txBody>
      </p:sp>
    </p:spTree>
    <p:extLst>
      <p:ext uri="{BB962C8B-B14F-4D97-AF65-F5344CB8AC3E}">
        <p14:creationId xmlns:p14="http://schemas.microsoft.com/office/powerpoint/2010/main" val="4240909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BA3961-52F0-EF49-8E4C-B658AC4FAD4D}" type="slidenum">
              <a:rPr lang="en-US" smtClean="0"/>
              <a:t>22</a:t>
            </a:fld>
            <a:endParaRPr lang="en-US"/>
          </a:p>
        </p:txBody>
      </p:sp>
    </p:spTree>
    <p:extLst>
      <p:ext uri="{BB962C8B-B14F-4D97-AF65-F5344CB8AC3E}">
        <p14:creationId xmlns:p14="http://schemas.microsoft.com/office/powerpoint/2010/main" val="421963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0231B-14D2-42C0-B249-D5283598E40A}" type="slidenum">
              <a:rPr lang="en-US" smtClean="0"/>
              <a:pPr/>
              <a:t>23</a:t>
            </a:fld>
            <a:endParaRPr lang="en-US"/>
          </a:p>
        </p:txBody>
      </p:sp>
    </p:spTree>
    <p:extLst>
      <p:ext uri="{BB962C8B-B14F-4D97-AF65-F5344CB8AC3E}">
        <p14:creationId xmlns:p14="http://schemas.microsoft.com/office/powerpoint/2010/main" val="161084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Raise your hand if you are a FL resident!</a:t>
            </a:r>
          </a:p>
        </p:txBody>
      </p:sp>
      <p:sp>
        <p:nvSpPr>
          <p:cNvPr id="4" name="Slide Number Placeholder 3"/>
          <p:cNvSpPr>
            <a:spLocks noGrp="1"/>
          </p:cNvSpPr>
          <p:nvPr>
            <p:ph type="sldNum" sz="quarter" idx="5"/>
          </p:nvPr>
        </p:nvSpPr>
        <p:spPr/>
        <p:txBody>
          <a:bodyPr/>
          <a:lstStyle/>
          <a:p>
            <a:fld id="{11BA3961-52F0-EF49-8E4C-B658AC4FAD4D}" type="slidenum">
              <a:rPr lang="en-US" smtClean="0"/>
              <a:t>56</a:t>
            </a:fld>
            <a:endParaRPr lang="en-US"/>
          </a:p>
        </p:txBody>
      </p:sp>
    </p:spTree>
    <p:extLst>
      <p:ext uri="{BB962C8B-B14F-4D97-AF65-F5344CB8AC3E}">
        <p14:creationId xmlns:p14="http://schemas.microsoft.com/office/powerpoint/2010/main" val="26414143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spc="-140" baseline="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D23BA2A-20AF-4229-9A18-179013C0C794}" type="datetimeFigureOut">
              <a:rPr lang="en-US" smtClean="0"/>
              <a:t>6/5/2024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C4562-F52C-4030-9E01-7FA411277F31}" type="slidenum">
              <a:rPr lang="en-US" smtClean="0"/>
              <a:t>‹#›</a:t>
            </a:fld>
            <a:endParaRPr lang="en-US"/>
          </a:p>
        </p:txBody>
      </p:sp>
      <p:sp>
        <p:nvSpPr>
          <p:cNvPr id="7" name="Rectangle 6"/>
          <p:cNvSpPr/>
          <p:nvPr userDrawn="1"/>
        </p:nvSpPr>
        <p:spPr>
          <a:xfrm>
            <a:off x="1" y="0"/>
            <a:ext cx="158620" cy="6858000"/>
          </a:xfrm>
          <a:prstGeom prst="rect">
            <a:avLst/>
          </a:prstGeom>
          <a:gradFill>
            <a:gsLst>
              <a:gs pos="0">
                <a:srgbClr val="FFCC03"/>
              </a:gs>
              <a:gs pos="33000">
                <a:srgbClr val="CB1E50"/>
              </a:gs>
              <a:gs pos="66000">
                <a:srgbClr val="31B4CE"/>
              </a:gs>
              <a:gs pos="100000">
                <a:srgbClr val="4D3E5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0" y="1108746"/>
            <a:ext cx="2286000" cy="507189"/>
          </a:xfrm>
          <a:prstGeom prst="rect">
            <a:avLst/>
          </a:prstGeom>
        </p:spPr>
      </p:pic>
    </p:spTree>
    <p:extLst>
      <p:ext uri="{BB962C8B-B14F-4D97-AF65-F5344CB8AC3E}">
        <p14:creationId xmlns:p14="http://schemas.microsoft.com/office/powerpoint/2010/main" val="77533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spc="-7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spc="-3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3D23BA2A-20AF-4229-9A18-179013C0C794}" type="datetimeFigureOut">
              <a:rPr lang="en-US" smtClean="0"/>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4C4562-F52C-4030-9E01-7FA411277F31}" type="slidenum">
              <a:rPr lang="en-US" smtClean="0"/>
              <a:t>‹#›</a:t>
            </a:fld>
            <a:endParaRPr lang="en-US"/>
          </a:p>
        </p:txBody>
      </p:sp>
    </p:spTree>
    <p:extLst>
      <p:ext uri="{BB962C8B-B14F-4D97-AF65-F5344CB8AC3E}">
        <p14:creationId xmlns:p14="http://schemas.microsoft.com/office/powerpoint/2010/main" val="279922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474925" y="1071090"/>
            <a:ext cx="11359376" cy="884369"/>
          </a:xfrm>
          <a:prstGeom prst="rect">
            <a:avLst/>
          </a:prstGeom>
        </p:spPr>
        <p:txBody>
          <a:bodyPr vert="horz" lIns="0" tIns="45720" rIns="91440" bIns="45720" rtlCol="0" anchor="ctr" anchorCtr="0">
            <a:noAutofit/>
          </a:bodyPr>
          <a:lstStyle>
            <a:lvl1pPr>
              <a:defRPr b="1">
                <a:solidFill>
                  <a:srgbClr val="318717"/>
                </a:solidFill>
              </a:defRPr>
            </a:lvl1pPr>
          </a:lstStyle>
          <a:p>
            <a:r>
              <a:rPr lang="en-US" dirty="0"/>
              <a:t>Arial Bold Point Size 24 Hex color: #318717</a:t>
            </a:r>
            <a:br>
              <a:rPr lang="is-IS" dirty="0">
                <a:effectLst/>
                <a:latin typeface="Minion Pro" charset="0"/>
              </a:rPr>
            </a:br>
            <a:r>
              <a:rPr lang="en-US" dirty="0"/>
              <a:t>can go two lines.</a:t>
            </a:r>
          </a:p>
        </p:txBody>
      </p:sp>
      <p:sp>
        <p:nvSpPr>
          <p:cNvPr id="6" name="Text Placeholder 2"/>
          <p:cNvSpPr>
            <a:spLocks noGrp="1"/>
          </p:cNvSpPr>
          <p:nvPr>
            <p:ph idx="1" hasCustomPrompt="1"/>
          </p:nvPr>
        </p:nvSpPr>
        <p:spPr>
          <a:xfrm>
            <a:off x="474925" y="2201081"/>
            <a:ext cx="11359376" cy="3585831"/>
          </a:xfrm>
          <a:prstGeom prst="rect">
            <a:avLst/>
          </a:prstGeom>
        </p:spPr>
        <p:txBody>
          <a:bodyPr vert="horz" lIns="0" tIns="45720" rIns="91440" bIns="45720" rtlCol="0">
            <a:normAutofit/>
          </a:bodyPr>
          <a:lstStyle/>
          <a:p>
            <a:pPr lvl="0"/>
            <a:r>
              <a:rPr lang="en-US" dirty="0"/>
              <a:t>Arial Regular 20 Hex Color: 414042</a:t>
            </a:r>
          </a:p>
          <a:p>
            <a:pPr lvl="1"/>
            <a:r>
              <a:rPr lang="en-US" dirty="0"/>
              <a:t>Arial Regular 18</a:t>
            </a:r>
          </a:p>
          <a:p>
            <a:pPr lvl="2"/>
            <a:r>
              <a:rPr lang="en-US" dirty="0"/>
              <a:t>Arial Regular 16</a:t>
            </a:r>
          </a:p>
          <a:p>
            <a:pPr lvl="3"/>
            <a:r>
              <a:rPr lang="en-US" dirty="0"/>
              <a:t>Arial Regular 14</a:t>
            </a:r>
          </a:p>
        </p:txBody>
      </p:sp>
    </p:spTree>
    <p:extLst>
      <p:ext uri="{BB962C8B-B14F-4D97-AF65-F5344CB8AC3E}">
        <p14:creationId xmlns:p14="http://schemas.microsoft.com/office/powerpoint/2010/main" val="2171721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spc="-14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D23BA2A-20AF-4229-9A18-179013C0C794}"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C4562-F52C-4030-9E01-7FA411277F31}" type="slidenum">
              <a:rPr lang="en-US" smtClean="0"/>
              <a:t>‹#›</a:t>
            </a:fld>
            <a:endParaRPr lang="en-US"/>
          </a:p>
        </p:txBody>
      </p:sp>
      <p:sp>
        <p:nvSpPr>
          <p:cNvPr id="7" name="Rectangle 6"/>
          <p:cNvSpPr/>
          <p:nvPr userDrawn="1"/>
        </p:nvSpPr>
        <p:spPr>
          <a:xfrm>
            <a:off x="1" y="0"/>
            <a:ext cx="158620" cy="6858000"/>
          </a:xfrm>
          <a:prstGeom prst="rect">
            <a:avLst/>
          </a:prstGeom>
          <a:gradFill>
            <a:gsLst>
              <a:gs pos="0">
                <a:srgbClr val="FFCC03"/>
              </a:gs>
              <a:gs pos="33000">
                <a:srgbClr val="CB1E50"/>
              </a:gs>
              <a:gs pos="66000">
                <a:srgbClr val="31B4CE"/>
              </a:gs>
              <a:gs pos="100000">
                <a:srgbClr val="4D3E5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0" y="1108746"/>
            <a:ext cx="2286000" cy="503540"/>
          </a:xfrm>
          <a:prstGeom prst="rect">
            <a:avLst/>
          </a:prstGeom>
        </p:spPr>
      </p:pic>
    </p:spTree>
    <p:extLst>
      <p:ext uri="{BB962C8B-B14F-4D97-AF65-F5344CB8AC3E}">
        <p14:creationId xmlns:p14="http://schemas.microsoft.com/office/powerpoint/2010/main" val="361956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D23BA2A-20AF-4229-9A18-179013C0C794}"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C4562-F52C-4030-9E01-7FA411277F31}" type="slidenum">
              <a:rPr lang="en-US" smtClean="0"/>
              <a:t>‹#›</a:t>
            </a:fld>
            <a:endParaRPr lang="en-US"/>
          </a:p>
        </p:txBody>
      </p:sp>
    </p:spTree>
    <p:extLst>
      <p:ext uri="{BB962C8B-B14F-4D97-AF65-F5344CB8AC3E}">
        <p14:creationId xmlns:p14="http://schemas.microsoft.com/office/powerpoint/2010/main" val="61609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spc="-140" baseline="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3D23BA2A-20AF-4229-9A18-179013C0C794}"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C4562-F52C-4030-9E01-7FA411277F31}" type="slidenum">
              <a:rPr lang="en-US" smtClean="0"/>
              <a:t>‹#›</a:t>
            </a:fld>
            <a:endParaRPr lang="en-US"/>
          </a:p>
        </p:txBody>
      </p:sp>
    </p:spTree>
    <p:extLst>
      <p:ext uri="{BB962C8B-B14F-4D97-AF65-F5344CB8AC3E}">
        <p14:creationId xmlns:p14="http://schemas.microsoft.com/office/powerpoint/2010/main" val="399430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23BA2A-20AF-4229-9A18-179013C0C794}" type="datetimeFigureOut">
              <a:rPr lang="en-US" smtClean="0"/>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4C4562-F52C-4030-9E01-7FA411277F31}" type="slidenum">
              <a:rPr lang="en-US" smtClean="0"/>
              <a:t>‹#›</a:t>
            </a:fld>
            <a:endParaRPr lang="en-US"/>
          </a:p>
        </p:txBody>
      </p:sp>
    </p:spTree>
    <p:extLst>
      <p:ext uri="{BB962C8B-B14F-4D97-AF65-F5344CB8AC3E}">
        <p14:creationId xmlns:p14="http://schemas.microsoft.com/office/powerpoint/2010/main" val="295434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3200" b="0" spc="-70"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lang="en-US" sz="3200" b="0" kern="1200" spc="-70" baseline="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D23BA2A-20AF-4229-9A18-179013C0C794}" type="datetimeFigureOut">
              <a:rPr lang="en-US" smtClean="0"/>
              <a:t>6/5/2024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4C4562-F52C-4030-9E01-7FA411277F31}" type="slidenum">
              <a:rPr lang="en-US" smtClean="0"/>
              <a:t>‹#›</a:t>
            </a:fld>
            <a:endParaRPr lang="en-US"/>
          </a:p>
        </p:txBody>
      </p:sp>
    </p:spTree>
    <p:extLst>
      <p:ext uri="{BB962C8B-B14F-4D97-AF65-F5344CB8AC3E}">
        <p14:creationId xmlns:p14="http://schemas.microsoft.com/office/powerpoint/2010/main" val="388241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23BA2A-20AF-4229-9A18-179013C0C794}" type="datetimeFigureOut">
              <a:rPr lang="en-US" smtClean="0"/>
              <a:t>6/5/2024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4C4562-F52C-4030-9E01-7FA411277F31}" type="slidenum">
              <a:rPr lang="en-US" smtClean="0"/>
              <a:t>‹#›</a:t>
            </a:fld>
            <a:endParaRPr lang="en-US"/>
          </a:p>
        </p:txBody>
      </p:sp>
    </p:spTree>
    <p:extLst>
      <p:ext uri="{BB962C8B-B14F-4D97-AF65-F5344CB8AC3E}">
        <p14:creationId xmlns:p14="http://schemas.microsoft.com/office/powerpoint/2010/main" val="145307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3BA2A-20AF-4229-9A18-179013C0C794}" type="datetimeFigureOut">
              <a:rPr lang="en-US" smtClean="0"/>
              <a:t>6/5/2024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4C4562-F52C-4030-9E01-7FA411277F31}" type="slidenum">
              <a:rPr lang="en-US" smtClean="0"/>
              <a:t>‹#›</a:t>
            </a:fld>
            <a:endParaRPr lang="en-US"/>
          </a:p>
        </p:txBody>
      </p:sp>
    </p:spTree>
    <p:extLst>
      <p:ext uri="{BB962C8B-B14F-4D97-AF65-F5344CB8AC3E}">
        <p14:creationId xmlns:p14="http://schemas.microsoft.com/office/powerpoint/2010/main" val="369189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spc="-3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3D23BA2A-20AF-4229-9A18-179013C0C794}" type="datetimeFigureOut">
              <a:rPr lang="en-US" smtClean="0"/>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4C4562-F52C-4030-9E01-7FA411277F31}" type="slidenum">
              <a:rPr lang="en-US" smtClean="0"/>
              <a:t>‹#›</a:t>
            </a:fld>
            <a:endParaRPr lang="en-US"/>
          </a:p>
        </p:txBody>
      </p:sp>
    </p:spTree>
    <p:extLst>
      <p:ext uri="{BB962C8B-B14F-4D97-AF65-F5344CB8AC3E}">
        <p14:creationId xmlns:p14="http://schemas.microsoft.com/office/powerpoint/2010/main" val="244800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b"/>
          <a:lstStyle>
            <a:lvl1pPr algn="l">
              <a:defRPr sz="900">
                <a:solidFill>
                  <a:schemeClr val="tx1">
                    <a:tint val="75000"/>
                  </a:schemeClr>
                </a:solidFill>
                <a:latin typeface="+mj-lt"/>
              </a:defRPr>
            </a:lvl1pPr>
          </a:lstStyle>
          <a:p>
            <a:fld id="{3D23BA2A-20AF-4229-9A18-179013C0C794}" type="datetimeFigureOut">
              <a:rPr lang="en-US" smtClean="0"/>
              <a:pPr/>
              <a:t>6/5/2024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b"/>
          <a:lstStyle>
            <a:lvl1pPr algn="ctr">
              <a:defRPr sz="9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8610600" y="6356350"/>
            <a:ext cx="2642119" cy="365125"/>
          </a:xfrm>
          <a:prstGeom prst="rect">
            <a:avLst/>
          </a:prstGeom>
        </p:spPr>
        <p:txBody>
          <a:bodyPr vert="horz" lIns="91440" tIns="45720" rIns="91440" bIns="45720" rtlCol="0" anchor="b"/>
          <a:lstStyle>
            <a:lvl1pPr algn="r">
              <a:defRPr sz="900">
                <a:solidFill>
                  <a:schemeClr val="tx1">
                    <a:tint val="75000"/>
                  </a:schemeClr>
                </a:solidFill>
                <a:latin typeface="+mj-lt"/>
              </a:defRPr>
            </a:lvl1pPr>
          </a:lstStyle>
          <a:p>
            <a:fld id="{834C4562-F52C-4030-9E01-7FA411277F31}" type="slidenum">
              <a:rPr lang="en-US" smtClean="0"/>
              <a:pPr/>
              <a:t>‹#›</a:t>
            </a:fld>
            <a:endParaRPr lang="en-US" dirty="0"/>
          </a:p>
        </p:txBody>
      </p:sp>
      <p:sp>
        <p:nvSpPr>
          <p:cNvPr id="7" name="Rectangle 6"/>
          <p:cNvSpPr/>
          <p:nvPr userDrawn="1"/>
        </p:nvSpPr>
        <p:spPr>
          <a:xfrm rot="5400000">
            <a:off x="6073138" y="-6073137"/>
            <a:ext cx="45720" cy="12192001"/>
          </a:xfrm>
          <a:prstGeom prst="rect">
            <a:avLst/>
          </a:prstGeom>
          <a:gradFill>
            <a:gsLst>
              <a:gs pos="0">
                <a:srgbClr val="FFCC03"/>
              </a:gs>
              <a:gs pos="33000">
                <a:srgbClr val="CB1E50"/>
              </a:gs>
              <a:gs pos="66000">
                <a:srgbClr val="31B4CE"/>
              </a:gs>
              <a:gs pos="100000">
                <a:srgbClr val="4D3E5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b="16393"/>
          <a:stretch/>
        </p:blipFill>
        <p:spPr>
          <a:xfrm>
            <a:off x="11252719" y="6538912"/>
            <a:ext cx="782861" cy="173425"/>
          </a:xfrm>
          <a:prstGeom prst="rect">
            <a:avLst/>
          </a:prstGeom>
        </p:spPr>
      </p:pic>
    </p:spTree>
    <p:extLst>
      <p:ext uri="{BB962C8B-B14F-4D97-AF65-F5344CB8AC3E}">
        <p14:creationId xmlns:p14="http://schemas.microsoft.com/office/powerpoint/2010/main" val="2596523189"/>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spc="-100" baseline="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400" kern="1200" spc="-40" baseline="0">
          <a:solidFill>
            <a:schemeClr val="tx1"/>
          </a:solidFill>
          <a:latin typeface="+mj-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spc="-40" baseline="0">
          <a:solidFill>
            <a:schemeClr val="tx1"/>
          </a:solidFill>
          <a:latin typeface="+mj-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400" kern="1200" spc="-40" baseline="0">
          <a:solidFill>
            <a:schemeClr val="tx1"/>
          </a:solidFill>
          <a:latin typeface="+mj-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400" kern="1200" spc="-40" baseline="0">
          <a:solidFill>
            <a:schemeClr val="tx1"/>
          </a:solidFill>
          <a:latin typeface="+mj-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400" kern="1200" spc="-40"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vrmaadvocate.org/Portals/0/VRMA%20Policy%20Guide_2022-23_FINAL.pdf"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video" Target="https://www.youtube.com/embed/uW2wOJhuG3Y?feature=oembed" TargetMode="Externa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Q2 Advocacy Town Hall</a:t>
            </a:r>
          </a:p>
        </p:txBody>
      </p:sp>
      <p:sp>
        <p:nvSpPr>
          <p:cNvPr id="3" name="Subtitle 2"/>
          <p:cNvSpPr>
            <a:spLocks noGrp="1"/>
          </p:cNvSpPr>
          <p:nvPr>
            <p:ph type="subTitle" idx="1"/>
          </p:nvPr>
        </p:nvSpPr>
        <p:spPr/>
        <p:txBody>
          <a:bodyPr>
            <a:normAutofit fontScale="92500" lnSpcReduction="10000"/>
          </a:bodyPr>
          <a:lstStyle/>
          <a:p>
            <a:r>
              <a:rPr lang="en-US" dirty="0"/>
              <a:t>Advocacy Fund Grants and Process</a:t>
            </a:r>
          </a:p>
          <a:p>
            <a:r>
              <a:rPr lang="en-US" dirty="0"/>
              <a:t>June 6</a:t>
            </a:r>
            <a:r>
              <a:rPr lang="en-US" baseline="30000" dirty="0"/>
              <a:t>th</a:t>
            </a:r>
            <a:r>
              <a:rPr lang="en-US" dirty="0"/>
              <a:t>, 2024</a:t>
            </a:r>
          </a:p>
          <a:p>
            <a:endParaRPr lang="en-US" dirty="0"/>
          </a:p>
          <a:p>
            <a:r>
              <a:rPr lang="en-US" dirty="0"/>
              <a:t>Alex McIntyre</a:t>
            </a:r>
          </a:p>
          <a:p>
            <a:r>
              <a:rPr lang="en-US" dirty="0"/>
              <a:t>Nick Scarci</a:t>
            </a:r>
          </a:p>
        </p:txBody>
      </p:sp>
    </p:spTree>
    <p:extLst>
      <p:ext uri="{BB962C8B-B14F-4D97-AF65-F5344CB8AC3E}">
        <p14:creationId xmlns:p14="http://schemas.microsoft.com/office/powerpoint/2010/main" val="155397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96240" y="1095375"/>
            <a:ext cx="11399520" cy="4667250"/>
          </a:xfrm>
        </p:spPr>
        <p:txBody>
          <a:bodyPr>
            <a:normAutofit/>
          </a:bodyPr>
          <a:lstStyle/>
          <a:p>
            <a:pPr marL="0" indent="0" rtl="0">
              <a:spcBef>
                <a:spcPts val="0"/>
              </a:spcBef>
              <a:spcAft>
                <a:spcPts val="0"/>
              </a:spcAft>
              <a:buNone/>
            </a:pPr>
            <a:r>
              <a:rPr lang="en-US" sz="3600" b="0" i="0" u="none" strike="noStrike" dirty="0">
                <a:solidFill>
                  <a:srgbClr val="414042"/>
                </a:solidFill>
                <a:effectLst/>
                <a:latin typeface="Arial" panose="020B0604020202020204" pitchFamily="34" charset="0"/>
              </a:rPr>
              <a:t>3. The committee will only award funding to the same group and/or issue on a case by case basis in rare circumstances.</a:t>
            </a:r>
          </a:p>
          <a:p>
            <a:pPr marL="0" indent="0" rtl="0">
              <a:spcBef>
                <a:spcPts val="0"/>
              </a:spcBef>
              <a:spcAft>
                <a:spcPts val="0"/>
              </a:spcAft>
              <a:buNone/>
            </a:pPr>
            <a:endParaRPr lang="en-US" sz="3600" dirty="0">
              <a:solidFill>
                <a:srgbClr val="414042"/>
              </a:solidFill>
              <a:highlight>
                <a:srgbClr val="FFFFFF"/>
              </a:highlight>
              <a:latin typeface="Arial" panose="020B0604020202020204" pitchFamily="34" charset="0"/>
            </a:endParaRPr>
          </a:p>
          <a:p>
            <a:pPr marL="0" indent="0" rtl="0">
              <a:spcBef>
                <a:spcPts val="0"/>
              </a:spcBef>
              <a:spcAft>
                <a:spcPts val="0"/>
              </a:spcAft>
              <a:buNone/>
            </a:pPr>
            <a:r>
              <a:rPr lang="en-US" sz="3600" b="0" i="0" u="none" strike="noStrike" dirty="0">
                <a:solidFill>
                  <a:srgbClr val="414042"/>
                </a:solidFill>
                <a:effectLst/>
                <a:latin typeface="Arial" panose="020B0604020202020204" pitchFamily="34" charset="0"/>
              </a:rPr>
              <a:t>4. The appropriate state, local or regional affiliated coalition affected by the issue must make the request for funding, submitted in writing via the application, and accompanied by any relevant documentation.</a:t>
            </a:r>
            <a:endParaRPr lang="en-US" sz="4400" b="0" dirty="0">
              <a:effectLst/>
              <a:highlight>
                <a:srgbClr val="FFFFFF"/>
              </a:highlight>
            </a:endParaRPr>
          </a:p>
        </p:txBody>
      </p:sp>
    </p:spTree>
    <p:extLst>
      <p:ext uri="{BB962C8B-B14F-4D97-AF65-F5344CB8AC3E}">
        <p14:creationId xmlns:p14="http://schemas.microsoft.com/office/powerpoint/2010/main" val="2516878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39700" y="160655"/>
            <a:ext cx="11920220" cy="4667250"/>
          </a:xfrm>
        </p:spPr>
        <p:txBody>
          <a:bodyPr>
            <a:noAutofit/>
          </a:bodyPr>
          <a:lstStyle/>
          <a:p>
            <a:pPr marL="0" indent="0" rtl="0">
              <a:spcBef>
                <a:spcPts val="0"/>
              </a:spcBef>
              <a:spcAft>
                <a:spcPts val="0"/>
              </a:spcAft>
              <a:buNone/>
            </a:pPr>
            <a:r>
              <a:rPr lang="en-US" b="0" i="0" u="none" strike="noStrike" dirty="0">
                <a:solidFill>
                  <a:srgbClr val="414042"/>
                </a:solidFill>
                <a:effectLst/>
                <a:highlight>
                  <a:srgbClr val="FFFFFF"/>
                </a:highlight>
                <a:latin typeface="Arial" panose="020B0604020202020204" pitchFamily="34" charset="0"/>
              </a:rPr>
              <a:t>5. Applicants can only use VRMA Advocacy Fund grants for specific, budgeted items outlined in their application. Requests should also have a professional, accurate estimate or price from a vendor or company.</a:t>
            </a:r>
            <a:r>
              <a:rPr lang="en-US" dirty="0">
                <a:highlight>
                  <a:srgbClr val="FFFFFF"/>
                </a:highlight>
              </a:rPr>
              <a:t> </a:t>
            </a:r>
            <a:r>
              <a:rPr lang="en-US" b="0" i="0" u="none" strike="noStrike" dirty="0">
                <a:solidFill>
                  <a:srgbClr val="414042"/>
                </a:solidFill>
                <a:effectLst/>
                <a:highlight>
                  <a:srgbClr val="FFFFFF"/>
                </a:highlight>
                <a:latin typeface="Arial" panose="020B0604020202020204" pitchFamily="34" charset="0"/>
              </a:rPr>
              <a:t>Acceptable budget items should directly relate to achieving success on the issue, such as: </a:t>
            </a:r>
          </a:p>
          <a:p>
            <a:pPr marL="0" indent="0" rtl="0">
              <a:spcBef>
                <a:spcPts val="0"/>
              </a:spcBef>
              <a:spcAft>
                <a:spcPts val="0"/>
              </a:spcAft>
              <a:buNone/>
            </a:pPr>
            <a:endParaRPr lang="en-US" b="0" dirty="0">
              <a:effectLst/>
              <a:highlight>
                <a:srgbClr val="FFFFFF"/>
              </a:highlight>
            </a:endParaRPr>
          </a:p>
          <a:p>
            <a:pPr rtl="0" fontAlgn="base">
              <a:spcBef>
                <a:spcPts val="0"/>
              </a:spcBef>
              <a:spcAft>
                <a:spcPts val="0"/>
              </a:spcAft>
              <a:buFont typeface="Arial" panose="020B0604020202020204" pitchFamily="34" charset="0"/>
              <a:buChar char="•"/>
            </a:pPr>
            <a:r>
              <a:rPr lang="en-US" b="0" i="0" u="none" strike="noStrike" dirty="0">
                <a:solidFill>
                  <a:srgbClr val="414042"/>
                </a:solidFill>
                <a:effectLst/>
                <a:highlight>
                  <a:srgbClr val="FFFFFF"/>
                </a:highlight>
                <a:latin typeface="Arial" panose="020B0604020202020204" pitchFamily="34" charset="0"/>
              </a:rPr>
              <a:t>Studies</a:t>
            </a:r>
          </a:p>
          <a:p>
            <a:pPr rtl="0" fontAlgn="base">
              <a:spcBef>
                <a:spcPts val="0"/>
              </a:spcBef>
              <a:spcAft>
                <a:spcPts val="0"/>
              </a:spcAft>
              <a:buFont typeface="Arial" panose="020B0604020202020204" pitchFamily="34" charset="0"/>
              <a:buChar char="•"/>
            </a:pPr>
            <a:r>
              <a:rPr lang="en-US" b="0" i="0" u="none" strike="noStrike" dirty="0">
                <a:solidFill>
                  <a:srgbClr val="414042"/>
                </a:solidFill>
                <a:effectLst/>
                <a:highlight>
                  <a:srgbClr val="FFFFFF"/>
                </a:highlight>
                <a:latin typeface="Arial" panose="020B0604020202020204" pitchFamily="34" charset="0"/>
              </a:rPr>
              <a:t>Reports</a:t>
            </a:r>
          </a:p>
          <a:p>
            <a:pPr rtl="0" fontAlgn="base">
              <a:spcBef>
                <a:spcPts val="0"/>
              </a:spcBef>
              <a:spcAft>
                <a:spcPts val="0"/>
              </a:spcAft>
              <a:buFont typeface="Arial" panose="020B0604020202020204" pitchFamily="34" charset="0"/>
              <a:buChar char="•"/>
            </a:pPr>
            <a:r>
              <a:rPr lang="en-US" b="0" i="0" u="none" strike="noStrike" dirty="0">
                <a:solidFill>
                  <a:srgbClr val="414042"/>
                </a:solidFill>
                <a:effectLst/>
                <a:highlight>
                  <a:srgbClr val="FFFFFF"/>
                </a:highlight>
                <a:latin typeface="Arial" panose="020B0604020202020204" pitchFamily="34" charset="0"/>
              </a:rPr>
              <a:t>Polling</a:t>
            </a:r>
          </a:p>
          <a:p>
            <a:pPr rtl="0" fontAlgn="base">
              <a:spcBef>
                <a:spcPts val="0"/>
              </a:spcBef>
              <a:spcAft>
                <a:spcPts val="0"/>
              </a:spcAft>
              <a:buFont typeface="Arial" panose="020B0604020202020204" pitchFamily="34" charset="0"/>
              <a:buChar char="•"/>
            </a:pPr>
            <a:r>
              <a:rPr lang="en-US" b="0" i="0" u="none" strike="noStrike" dirty="0">
                <a:solidFill>
                  <a:srgbClr val="414042"/>
                </a:solidFill>
                <a:effectLst/>
                <a:highlight>
                  <a:srgbClr val="FFFFFF"/>
                </a:highlight>
                <a:latin typeface="Arial" panose="020B0604020202020204" pitchFamily="34" charset="0"/>
              </a:rPr>
              <a:t>Research data</a:t>
            </a:r>
          </a:p>
          <a:p>
            <a:pPr rtl="0" fontAlgn="base">
              <a:spcBef>
                <a:spcPts val="0"/>
              </a:spcBef>
              <a:spcAft>
                <a:spcPts val="0"/>
              </a:spcAft>
              <a:buFont typeface="Arial" panose="020B0604020202020204" pitchFamily="34" charset="0"/>
              <a:buChar char="•"/>
            </a:pPr>
            <a:r>
              <a:rPr lang="en-US" b="0" i="0" u="none" strike="noStrike" dirty="0">
                <a:solidFill>
                  <a:srgbClr val="414042"/>
                </a:solidFill>
                <a:effectLst/>
                <a:highlight>
                  <a:srgbClr val="FFFFFF"/>
                </a:highlight>
                <a:latin typeface="Arial" panose="020B0604020202020204" pitchFamily="34" charset="0"/>
              </a:rPr>
              <a:t>Draft/model legislation</a:t>
            </a:r>
          </a:p>
          <a:p>
            <a:pPr rtl="0" fontAlgn="base">
              <a:spcBef>
                <a:spcPts val="0"/>
              </a:spcBef>
              <a:spcAft>
                <a:spcPts val="0"/>
              </a:spcAft>
              <a:buFont typeface="Arial" panose="020B0604020202020204" pitchFamily="34" charset="0"/>
              <a:buChar char="•"/>
            </a:pPr>
            <a:r>
              <a:rPr lang="en-US" b="0" i="0" u="none" strike="noStrike" dirty="0">
                <a:solidFill>
                  <a:srgbClr val="414042"/>
                </a:solidFill>
                <a:effectLst/>
                <a:highlight>
                  <a:srgbClr val="FFFFFF"/>
                </a:highlight>
                <a:latin typeface="Arial" panose="020B0604020202020204" pitchFamily="34" charset="0"/>
              </a:rPr>
              <a:t>Public relations (PR) campaign  and materials including mailers, text, advertising, media production, </a:t>
            </a:r>
            <a:r>
              <a:rPr lang="en-US" b="0" i="0" u="none" strike="noStrike" dirty="0" err="1">
                <a:solidFill>
                  <a:srgbClr val="414042"/>
                </a:solidFill>
                <a:effectLst/>
                <a:highlight>
                  <a:srgbClr val="FFFFFF"/>
                </a:highlight>
                <a:latin typeface="Arial" panose="020B0604020202020204" pitchFamily="34" charset="0"/>
              </a:rPr>
              <a:t>etc</a:t>
            </a:r>
            <a:endParaRPr lang="en-US" b="0" i="0" u="none" strike="noStrike" dirty="0">
              <a:solidFill>
                <a:srgbClr val="414042"/>
              </a:solidFill>
              <a:effectLst/>
              <a:highlight>
                <a:srgbClr val="FFFFFF"/>
              </a:highlight>
              <a:latin typeface="Arial" panose="020B0604020202020204" pitchFamily="34" charset="0"/>
            </a:endParaRPr>
          </a:p>
          <a:p>
            <a:pPr rtl="0" fontAlgn="base">
              <a:spcBef>
                <a:spcPts val="0"/>
              </a:spcBef>
              <a:spcAft>
                <a:spcPts val="0"/>
              </a:spcAft>
              <a:buFont typeface="Arial" panose="020B0604020202020204" pitchFamily="34" charset="0"/>
              <a:buChar char="•"/>
            </a:pPr>
            <a:r>
              <a:rPr lang="en-US" b="0" i="0" u="none" strike="noStrike" dirty="0">
                <a:solidFill>
                  <a:srgbClr val="414042"/>
                </a:solidFill>
                <a:effectLst/>
                <a:highlight>
                  <a:srgbClr val="FFFFFF"/>
                </a:highlight>
                <a:latin typeface="Arial" panose="020B0604020202020204" pitchFamily="34" charset="0"/>
              </a:rPr>
              <a:t>Consultants tasked with a specific function such as developing PR campaign materials</a:t>
            </a:r>
          </a:p>
          <a:p>
            <a:pPr rtl="0" fontAlgn="base">
              <a:spcBef>
                <a:spcPts val="0"/>
              </a:spcBef>
              <a:spcAft>
                <a:spcPts val="0"/>
              </a:spcAft>
              <a:buFont typeface="Arial" panose="020B0604020202020204" pitchFamily="34" charset="0"/>
              <a:buChar char="•"/>
            </a:pPr>
            <a:r>
              <a:rPr lang="en-US" b="0" i="0" u="none" strike="noStrike" dirty="0">
                <a:solidFill>
                  <a:srgbClr val="414042"/>
                </a:solidFill>
                <a:effectLst/>
                <a:highlight>
                  <a:srgbClr val="FFFFFF"/>
                </a:highlight>
                <a:latin typeface="Arial" panose="020B0604020202020204" pitchFamily="34" charset="0"/>
              </a:rPr>
              <a:t>Seed funding for a </a:t>
            </a:r>
            <a:r>
              <a:rPr lang="en-US" b="0" i="0" u="none" strike="noStrike" dirty="0">
                <a:solidFill>
                  <a:srgbClr val="444746"/>
                </a:solidFill>
                <a:effectLst/>
                <a:highlight>
                  <a:srgbClr val="FFFFFF"/>
                </a:highlight>
                <a:latin typeface="Roboto" panose="02000000000000000000" pitchFamily="2" charset="0"/>
              </a:rPr>
              <a:t>multi-year, sustained lobbyist. </a:t>
            </a:r>
            <a:endParaRPr lang="en-US" b="0" i="0" u="none" strike="noStrike" dirty="0">
              <a:solidFill>
                <a:srgbClr val="414042"/>
              </a:solidFill>
              <a:effectLst/>
              <a:highlight>
                <a:srgbClr val="FFFFFF"/>
              </a:highlight>
              <a:latin typeface="Arial" panose="020B0604020202020204" pitchFamily="34" charset="0"/>
            </a:endParaRPr>
          </a:p>
          <a:p>
            <a:pPr marL="742950" lvl="1" indent="-285750" rtl="0" fontAlgn="base">
              <a:spcBef>
                <a:spcPts val="0"/>
              </a:spcBef>
              <a:spcAft>
                <a:spcPts val="800"/>
              </a:spcAft>
              <a:buFont typeface="Arial" panose="020B0604020202020204" pitchFamily="34" charset="0"/>
              <a:buChar char="•"/>
            </a:pPr>
            <a:r>
              <a:rPr lang="en-US" b="0" i="0" u="none" strike="noStrike" dirty="0">
                <a:solidFill>
                  <a:srgbClr val="444746"/>
                </a:solidFill>
                <a:effectLst/>
                <a:highlight>
                  <a:srgbClr val="FFFFFF"/>
                </a:highlight>
                <a:latin typeface="Roboto" panose="02000000000000000000" pitchFamily="2" charset="0"/>
              </a:rPr>
              <a:t>Applicants will need to show additional funding to support the lobbyist beyond the scope of the grant</a:t>
            </a:r>
            <a:endParaRPr lang="en-US" b="0" i="0" u="none" strike="noStrike" dirty="0">
              <a:solidFill>
                <a:srgbClr val="414042"/>
              </a:solidFill>
              <a:effectLst/>
              <a:highlight>
                <a:srgbClr val="FFFFFF"/>
              </a:highlight>
              <a:latin typeface="Arial" panose="020B0604020202020204" pitchFamily="34" charset="0"/>
            </a:endParaRPr>
          </a:p>
        </p:txBody>
      </p:sp>
    </p:spTree>
    <p:extLst>
      <p:ext uri="{BB962C8B-B14F-4D97-AF65-F5344CB8AC3E}">
        <p14:creationId xmlns:p14="http://schemas.microsoft.com/office/powerpoint/2010/main" val="297198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96240" y="1095375"/>
            <a:ext cx="11399520" cy="4667250"/>
          </a:xfrm>
        </p:spPr>
        <p:txBody>
          <a:bodyPr>
            <a:normAutofit/>
          </a:bodyPr>
          <a:lstStyle/>
          <a:p>
            <a:pPr marL="0" indent="0" rtl="0">
              <a:spcBef>
                <a:spcPts val="0"/>
              </a:spcBef>
              <a:spcAft>
                <a:spcPts val="800"/>
              </a:spcAft>
              <a:buNone/>
            </a:pPr>
            <a:r>
              <a:rPr lang="en-US" sz="3200" b="0" i="0" u="none" strike="noStrike" dirty="0">
                <a:solidFill>
                  <a:srgbClr val="414042"/>
                </a:solidFill>
                <a:effectLst/>
                <a:highlight>
                  <a:srgbClr val="FFFFFF"/>
                </a:highlight>
                <a:latin typeface="Arial" panose="020B0604020202020204" pitchFamily="34" charset="0"/>
              </a:rPr>
              <a:t>The funds may not be used for:</a:t>
            </a:r>
            <a:endParaRPr lang="en-US" sz="3600" b="0" dirty="0">
              <a:effectLst/>
              <a:highlight>
                <a:srgbClr val="FFFFFF"/>
              </a:highlight>
            </a:endParaRPr>
          </a:p>
          <a:p>
            <a:pPr rtl="0" fontAlgn="base">
              <a:spcBef>
                <a:spcPts val="0"/>
              </a:spcBef>
              <a:spcAft>
                <a:spcPts val="0"/>
              </a:spcAft>
              <a:buFont typeface="Arial" panose="020B0604020202020204" pitchFamily="34" charset="0"/>
              <a:buChar char="•"/>
            </a:pPr>
            <a:r>
              <a:rPr lang="en-US" sz="3200" b="0" i="0" u="none" strike="noStrike" dirty="0">
                <a:solidFill>
                  <a:srgbClr val="414042"/>
                </a:solidFill>
                <a:effectLst/>
                <a:highlight>
                  <a:srgbClr val="FFFFFF"/>
                </a:highlight>
                <a:latin typeface="Arial" panose="020B0604020202020204" pitchFamily="34" charset="0"/>
              </a:rPr>
              <a:t>Staff salaries</a:t>
            </a:r>
          </a:p>
          <a:p>
            <a:pPr rtl="0" fontAlgn="base">
              <a:spcBef>
                <a:spcPts val="0"/>
              </a:spcBef>
              <a:spcAft>
                <a:spcPts val="0"/>
              </a:spcAft>
              <a:buFont typeface="Arial" panose="020B0604020202020204" pitchFamily="34" charset="0"/>
              <a:buChar char="•"/>
            </a:pPr>
            <a:r>
              <a:rPr lang="en-US" sz="3200" b="0" i="0" u="none" strike="noStrike" dirty="0">
                <a:solidFill>
                  <a:srgbClr val="414042"/>
                </a:solidFill>
                <a:effectLst/>
                <a:highlight>
                  <a:srgbClr val="FFFFFF"/>
                </a:highlight>
                <a:latin typeface="Arial" panose="020B0604020202020204" pitchFamily="34" charset="0"/>
              </a:rPr>
              <a:t>General operating expenses</a:t>
            </a:r>
          </a:p>
          <a:p>
            <a:pPr rtl="0" fontAlgn="base">
              <a:spcBef>
                <a:spcPts val="0"/>
              </a:spcBef>
              <a:spcAft>
                <a:spcPts val="0"/>
              </a:spcAft>
              <a:buFont typeface="Arial" panose="020B0604020202020204" pitchFamily="34" charset="0"/>
              <a:buChar char="•"/>
            </a:pPr>
            <a:r>
              <a:rPr lang="en-US" sz="3200" b="0" i="0" u="none" strike="noStrike" dirty="0">
                <a:solidFill>
                  <a:srgbClr val="414042"/>
                </a:solidFill>
                <a:effectLst/>
                <a:highlight>
                  <a:srgbClr val="FFFFFF"/>
                </a:highlight>
                <a:latin typeface="Arial" panose="020B0604020202020204" pitchFamily="34" charset="0"/>
              </a:rPr>
              <a:t>Other overhead costs by the organization</a:t>
            </a:r>
          </a:p>
          <a:p>
            <a:pPr rtl="0" fontAlgn="base">
              <a:spcBef>
                <a:spcPts val="0"/>
              </a:spcBef>
              <a:spcAft>
                <a:spcPts val="0"/>
              </a:spcAft>
              <a:buFont typeface="Arial" panose="020B0604020202020204" pitchFamily="34" charset="0"/>
              <a:buChar char="•"/>
            </a:pPr>
            <a:r>
              <a:rPr lang="en-US" sz="3200" b="0" i="0" u="none" strike="noStrike" dirty="0">
                <a:solidFill>
                  <a:srgbClr val="414042"/>
                </a:solidFill>
                <a:effectLst/>
                <a:highlight>
                  <a:srgbClr val="FFFFFF"/>
                </a:highlight>
                <a:latin typeface="Arial" panose="020B0604020202020204" pitchFamily="34" charset="0"/>
              </a:rPr>
              <a:t>Litigation or lawsuits</a:t>
            </a:r>
          </a:p>
          <a:p>
            <a:pPr rtl="0" fontAlgn="base">
              <a:spcBef>
                <a:spcPts val="0"/>
              </a:spcBef>
              <a:spcAft>
                <a:spcPts val="0"/>
              </a:spcAft>
              <a:buFont typeface="Arial" panose="020B0604020202020204" pitchFamily="34" charset="0"/>
              <a:buChar char="•"/>
            </a:pPr>
            <a:r>
              <a:rPr lang="en-US" sz="3200" b="0" i="0" u="none" strike="noStrike" dirty="0">
                <a:solidFill>
                  <a:srgbClr val="414042"/>
                </a:solidFill>
                <a:effectLst/>
                <a:highlight>
                  <a:srgbClr val="FFFFFF"/>
                </a:highlight>
                <a:latin typeface="Arial" panose="020B0604020202020204" pitchFamily="34" charset="0"/>
              </a:rPr>
              <a:t>Campaigns by individual political candidates</a:t>
            </a:r>
          </a:p>
          <a:p>
            <a:pPr rtl="0" fontAlgn="base">
              <a:spcBef>
                <a:spcPts val="0"/>
              </a:spcBef>
              <a:spcAft>
                <a:spcPts val="0"/>
              </a:spcAft>
              <a:buFont typeface="Arial" panose="020B0604020202020204" pitchFamily="34" charset="0"/>
              <a:buChar char="•"/>
            </a:pPr>
            <a:r>
              <a:rPr lang="en-US" sz="3200" b="0" i="0" u="none" strike="noStrike" dirty="0">
                <a:solidFill>
                  <a:srgbClr val="414042"/>
                </a:solidFill>
                <a:effectLst/>
                <a:highlight>
                  <a:srgbClr val="FFFFFF"/>
                </a:highlight>
                <a:latin typeface="Arial" panose="020B0604020202020204" pitchFamily="34" charset="0"/>
              </a:rPr>
              <a:t>Issues which VRMA has already awarded funds for</a:t>
            </a:r>
          </a:p>
          <a:p>
            <a:pPr rtl="0" fontAlgn="base">
              <a:spcBef>
                <a:spcPts val="0"/>
              </a:spcBef>
              <a:spcAft>
                <a:spcPts val="800"/>
              </a:spcAft>
              <a:buFont typeface="Arial" panose="020B0604020202020204" pitchFamily="34" charset="0"/>
              <a:buChar char="•"/>
            </a:pPr>
            <a:r>
              <a:rPr lang="en-US" sz="3200" b="0" i="0" u="none" strike="noStrike" dirty="0">
                <a:solidFill>
                  <a:srgbClr val="414042"/>
                </a:solidFill>
                <a:effectLst/>
                <a:highlight>
                  <a:srgbClr val="FFFFFF"/>
                </a:highlight>
                <a:latin typeface="Arial" panose="020B0604020202020204" pitchFamily="34" charset="0"/>
              </a:rPr>
              <a:t>Membership drives</a:t>
            </a:r>
          </a:p>
        </p:txBody>
      </p:sp>
    </p:spTree>
    <p:extLst>
      <p:ext uri="{BB962C8B-B14F-4D97-AF65-F5344CB8AC3E}">
        <p14:creationId xmlns:p14="http://schemas.microsoft.com/office/powerpoint/2010/main" val="124452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96240" y="690880"/>
            <a:ext cx="11399520" cy="5882639"/>
          </a:xfrm>
        </p:spPr>
        <p:txBody>
          <a:bodyPr>
            <a:normAutofit lnSpcReduction="10000"/>
          </a:bodyPr>
          <a:lstStyle/>
          <a:p>
            <a:pPr marL="0" indent="0" rtl="0">
              <a:spcBef>
                <a:spcPts val="0"/>
              </a:spcBef>
              <a:spcAft>
                <a:spcPts val="0"/>
              </a:spcAft>
              <a:buNone/>
            </a:pPr>
            <a:r>
              <a:rPr lang="en-US" sz="3200" b="0" i="0" u="none" strike="noStrike" dirty="0">
                <a:solidFill>
                  <a:srgbClr val="414042"/>
                </a:solidFill>
                <a:effectLst/>
                <a:highlight>
                  <a:srgbClr val="FFFFFF"/>
                </a:highlight>
                <a:latin typeface="Arial" panose="020B0604020202020204" pitchFamily="34" charset="0"/>
              </a:rPr>
              <a:t>6. VRMA members in good standing must make up a majority of the applying coalition to apply for a grant from the Advocacy Fund. Applications should come from an organized short-term vacation rental (STVR) alliance and not from a singular member.</a:t>
            </a:r>
          </a:p>
          <a:p>
            <a:pPr marL="0" indent="0" rtl="0">
              <a:spcBef>
                <a:spcPts val="0"/>
              </a:spcBef>
              <a:spcAft>
                <a:spcPts val="0"/>
              </a:spcAft>
              <a:buNone/>
            </a:pPr>
            <a:endParaRPr lang="en-US" sz="4000" b="0" dirty="0">
              <a:effectLst/>
              <a:highlight>
                <a:srgbClr val="FFFFFF"/>
              </a:highlight>
            </a:endParaRPr>
          </a:p>
          <a:p>
            <a:pPr marL="0" indent="0" rtl="0">
              <a:spcBef>
                <a:spcPts val="0"/>
              </a:spcBef>
              <a:spcAft>
                <a:spcPts val="0"/>
              </a:spcAft>
              <a:buNone/>
            </a:pPr>
            <a:r>
              <a:rPr lang="en-US" sz="3200" b="0" i="0" u="none" strike="noStrike" dirty="0">
                <a:solidFill>
                  <a:srgbClr val="414042"/>
                </a:solidFill>
                <a:effectLst/>
                <a:highlight>
                  <a:srgbClr val="FFFFFF"/>
                </a:highlight>
                <a:latin typeface="Arial" panose="020B0604020202020204" pitchFamily="34" charset="0"/>
              </a:rPr>
              <a:t>7. The coalition’s position on an issue cannot conflict with any </a:t>
            </a:r>
            <a:r>
              <a:rPr lang="en-US" sz="3200" b="0" i="0" u="sng" strike="noStrike" dirty="0">
                <a:solidFill>
                  <a:srgbClr val="1155CC"/>
                </a:solidFill>
                <a:effectLst/>
                <a:highlight>
                  <a:srgbClr val="FFFFFF"/>
                </a:highlight>
                <a:latin typeface="Arial" panose="020B0604020202020204" pitchFamily="34" charset="0"/>
                <a:hlinkClick r:id="rId2"/>
              </a:rPr>
              <a:t>VRMA Policies.</a:t>
            </a:r>
            <a:endParaRPr lang="en-US" sz="3200" b="0" i="0" u="sng" strike="noStrike" dirty="0">
              <a:solidFill>
                <a:srgbClr val="1155CC"/>
              </a:solidFill>
              <a:effectLst/>
              <a:highlight>
                <a:srgbClr val="FFFFFF"/>
              </a:highlight>
              <a:latin typeface="Arial" panose="020B0604020202020204" pitchFamily="34" charset="0"/>
            </a:endParaRPr>
          </a:p>
          <a:p>
            <a:pPr marL="0" indent="0" rtl="0">
              <a:spcBef>
                <a:spcPts val="0"/>
              </a:spcBef>
              <a:spcAft>
                <a:spcPts val="0"/>
              </a:spcAft>
              <a:buNone/>
            </a:pPr>
            <a:endParaRPr lang="en-US" sz="4000" b="0" dirty="0">
              <a:effectLst/>
              <a:highlight>
                <a:srgbClr val="FFFFFF"/>
              </a:highlight>
            </a:endParaRPr>
          </a:p>
          <a:p>
            <a:pPr marL="0" indent="0" rtl="0">
              <a:spcBef>
                <a:spcPts val="0"/>
              </a:spcBef>
              <a:spcAft>
                <a:spcPts val="800"/>
              </a:spcAft>
              <a:buNone/>
            </a:pPr>
            <a:r>
              <a:rPr lang="en-US" sz="3200" b="0" i="0" u="none" strike="noStrike" dirty="0">
                <a:solidFill>
                  <a:srgbClr val="414042"/>
                </a:solidFill>
                <a:effectLst/>
                <a:highlight>
                  <a:srgbClr val="FFFFFF"/>
                </a:highlight>
                <a:latin typeface="Arial" panose="020B0604020202020204" pitchFamily="34" charset="0"/>
              </a:rPr>
              <a:t>8. The Collaborative Committee reviews applications who will then submit their recommendations to the VRMA Executive Committee to vote on and approve final funding</a:t>
            </a:r>
            <a:endParaRPr lang="en-US" sz="4000" b="0" dirty="0">
              <a:effectLst/>
              <a:highlight>
                <a:srgbClr val="FFFFFF"/>
              </a:highlight>
            </a:endParaRPr>
          </a:p>
        </p:txBody>
      </p:sp>
    </p:spTree>
    <p:extLst>
      <p:ext uri="{BB962C8B-B14F-4D97-AF65-F5344CB8AC3E}">
        <p14:creationId xmlns:p14="http://schemas.microsoft.com/office/powerpoint/2010/main" val="542042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23520" y="325120"/>
            <a:ext cx="11897360" cy="6339840"/>
          </a:xfrm>
        </p:spPr>
        <p:txBody>
          <a:bodyPr>
            <a:normAutofit lnSpcReduction="10000"/>
          </a:bodyPr>
          <a:lstStyle/>
          <a:p>
            <a:pPr marL="0" indent="0" rtl="0">
              <a:spcBef>
                <a:spcPts val="0"/>
              </a:spcBef>
              <a:spcAft>
                <a:spcPts val="0"/>
              </a:spcAft>
              <a:buNone/>
            </a:pPr>
            <a:r>
              <a:rPr lang="en-US" sz="2800" b="0" i="0" u="sng" dirty="0">
                <a:solidFill>
                  <a:srgbClr val="414042"/>
                </a:solidFill>
                <a:effectLst/>
                <a:highlight>
                  <a:srgbClr val="FFFFFF"/>
                </a:highlight>
                <a:latin typeface="Arial" panose="020B0604020202020204" pitchFamily="34" charset="0"/>
              </a:rPr>
              <a:t>Section 2: Award Conditions</a:t>
            </a:r>
          </a:p>
          <a:p>
            <a:pPr marL="0" indent="0" rtl="0">
              <a:spcBef>
                <a:spcPts val="0"/>
              </a:spcBef>
              <a:spcAft>
                <a:spcPts val="0"/>
              </a:spcAft>
              <a:buNone/>
            </a:pPr>
            <a:endParaRPr lang="en-US" sz="3600" b="0" dirty="0">
              <a:effectLst/>
              <a:highlight>
                <a:srgbClr val="FFFFFF"/>
              </a:highlight>
            </a:endParaRPr>
          </a:p>
          <a:p>
            <a:pPr marL="0" indent="0" rtl="0">
              <a:spcBef>
                <a:spcPts val="0"/>
              </a:spcBef>
              <a:spcAft>
                <a:spcPts val="0"/>
              </a:spcAft>
              <a:buNone/>
            </a:pPr>
            <a:r>
              <a:rPr lang="en-US" sz="2800" b="0" i="0" u="none" strike="noStrike" dirty="0">
                <a:solidFill>
                  <a:srgbClr val="414042"/>
                </a:solidFill>
                <a:effectLst/>
                <a:highlight>
                  <a:srgbClr val="FFFFFF"/>
                </a:highlight>
                <a:latin typeface="Arial" panose="020B0604020202020204" pitchFamily="34" charset="0"/>
              </a:rPr>
              <a:t>9. Upon notification of VRMA award, the coalition will need to sign VRMA’s Memorandum of Understanding within thirty days (provided by staff). Once the MOU is signed, the funds must be used within one year of the signing date. The MOU details the conditions of the award, outlined below</a:t>
            </a:r>
          </a:p>
          <a:p>
            <a:pPr marL="0" indent="0" rtl="0">
              <a:spcBef>
                <a:spcPts val="0"/>
              </a:spcBef>
              <a:spcAft>
                <a:spcPts val="0"/>
              </a:spcAft>
              <a:buNone/>
            </a:pPr>
            <a:endParaRPr lang="en-US" sz="3600" b="0" dirty="0">
              <a:effectLst/>
              <a:highlight>
                <a:srgbClr val="FFFFFF"/>
              </a:highlight>
            </a:endParaRPr>
          </a:p>
          <a:p>
            <a:pPr marL="0" indent="0" rtl="0">
              <a:spcBef>
                <a:spcPts val="0"/>
              </a:spcBef>
              <a:spcAft>
                <a:spcPts val="800"/>
              </a:spcAft>
              <a:buNone/>
            </a:pPr>
            <a:r>
              <a:rPr lang="en-US" sz="2800" b="0" i="0" u="none" strike="noStrike" dirty="0">
                <a:solidFill>
                  <a:srgbClr val="414042"/>
                </a:solidFill>
                <a:effectLst/>
                <a:highlight>
                  <a:srgbClr val="FFFFFF"/>
                </a:highlight>
                <a:latin typeface="Arial" panose="020B0604020202020204" pitchFamily="34" charset="0"/>
              </a:rPr>
              <a:t>10. The VRMA affiliated coalition receiving financial assistance under these guidelines shall, until the issue is finalized, provide VRMA with a minimum of two (2) written updates per calendar year on how the funds are being utilized, other VRMA resources the coalition has used, and how other affiliated coalitions facing similar issues can replicate their efforts. If the coalition has ongoing calls or remote meetings, they should add VRMA staff onto those calls to both ensure compliance with parameters of the award and receive additional advice to help their efforts</a:t>
            </a:r>
            <a:endParaRPr lang="en-US" sz="3600" b="0" dirty="0">
              <a:effectLst/>
              <a:highlight>
                <a:srgbClr val="FFFFFF"/>
              </a:highlight>
            </a:endParaRPr>
          </a:p>
        </p:txBody>
      </p:sp>
    </p:spTree>
    <p:extLst>
      <p:ext uri="{BB962C8B-B14F-4D97-AF65-F5344CB8AC3E}">
        <p14:creationId xmlns:p14="http://schemas.microsoft.com/office/powerpoint/2010/main" val="2136576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23520" y="325120"/>
            <a:ext cx="11897360" cy="6339840"/>
          </a:xfrm>
        </p:spPr>
        <p:txBody>
          <a:bodyPr>
            <a:normAutofit/>
          </a:bodyPr>
          <a:lstStyle/>
          <a:p>
            <a:pPr marL="0" indent="0" rtl="0">
              <a:spcBef>
                <a:spcPts val="0"/>
              </a:spcBef>
              <a:spcAft>
                <a:spcPts val="0"/>
              </a:spcAft>
              <a:buNone/>
            </a:pPr>
            <a:r>
              <a:rPr lang="en-US" sz="2800" b="0" i="0" u="none" strike="noStrike" dirty="0">
                <a:solidFill>
                  <a:srgbClr val="414042"/>
                </a:solidFill>
                <a:effectLst/>
                <a:highlight>
                  <a:srgbClr val="FFFFFF"/>
                </a:highlight>
                <a:latin typeface="Arial" panose="020B0604020202020204" pitchFamily="34" charset="0"/>
              </a:rPr>
              <a:t>11. The VRMA affiliated coalition receiving funds shall provide VRMA the opportunity to be recognized as a Partner. The coalition must provide VRMA with copies of any collateral materials developed as part of their overall campaign so VRMA can make them available to other affiliated coalitions facing similar issues/situations. The materials will be property of VRMA.</a:t>
            </a:r>
          </a:p>
          <a:p>
            <a:pPr marL="0" indent="0" rtl="0">
              <a:spcBef>
                <a:spcPts val="0"/>
              </a:spcBef>
              <a:spcAft>
                <a:spcPts val="0"/>
              </a:spcAft>
              <a:buNone/>
            </a:pPr>
            <a:endParaRPr lang="en-US" sz="3200" b="0" dirty="0">
              <a:effectLst/>
              <a:highlight>
                <a:srgbClr val="FFFFFF"/>
              </a:highlight>
            </a:endParaRPr>
          </a:p>
          <a:p>
            <a:pPr marL="0" indent="0" rtl="0">
              <a:spcBef>
                <a:spcPts val="0"/>
              </a:spcBef>
              <a:spcAft>
                <a:spcPts val="0"/>
              </a:spcAft>
              <a:buNone/>
            </a:pPr>
            <a:r>
              <a:rPr lang="en-US" sz="2800" b="0" i="0" u="none" strike="noStrike" dirty="0">
                <a:solidFill>
                  <a:srgbClr val="414042"/>
                </a:solidFill>
                <a:effectLst/>
                <a:highlight>
                  <a:srgbClr val="FFFFFF"/>
                </a:highlight>
                <a:latin typeface="Arial" panose="020B0604020202020204" pitchFamily="34" charset="0"/>
              </a:rPr>
              <a:t>12. Recipient shall spend the Grant within a period of one calendar year commencing at the date of their signed MOU. If there are funds remaining after one calendar year, they will be automatically relinquished back to the VRMA Advocacy Fund.</a:t>
            </a:r>
          </a:p>
          <a:p>
            <a:pPr rtl="0">
              <a:spcBef>
                <a:spcPts val="0"/>
              </a:spcBef>
              <a:spcAft>
                <a:spcPts val="0"/>
              </a:spcAft>
            </a:pPr>
            <a:endParaRPr lang="en-US" sz="3200" b="0" dirty="0">
              <a:effectLst/>
              <a:highlight>
                <a:srgbClr val="FFFFFF"/>
              </a:highlight>
            </a:endParaRPr>
          </a:p>
          <a:p>
            <a:pPr marL="0" indent="0" rtl="0">
              <a:spcBef>
                <a:spcPts val="0"/>
              </a:spcBef>
              <a:spcAft>
                <a:spcPts val="800"/>
              </a:spcAft>
              <a:buNone/>
            </a:pPr>
            <a:r>
              <a:rPr lang="en-US" sz="2800" b="0" i="0" u="none" strike="noStrike" dirty="0">
                <a:solidFill>
                  <a:srgbClr val="414042"/>
                </a:solidFill>
                <a:effectLst/>
                <a:highlight>
                  <a:srgbClr val="FFFFFF"/>
                </a:highlight>
                <a:latin typeface="Arial" panose="020B0604020202020204" pitchFamily="34" charset="0"/>
              </a:rPr>
              <a:t>13. Any press release or other public announcement of the grant by the recipient shall be submitted to, and approved by, VRMA in advance.</a:t>
            </a:r>
            <a:endParaRPr lang="en-US" sz="3200" b="0" dirty="0">
              <a:effectLst/>
              <a:highlight>
                <a:srgbClr val="FFFFFF"/>
              </a:highlight>
            </a:endParaRPr>
          </a:p>
          <a:p>
            <a:pPr marL="0" indent="0">
              <a:buNone/>
            </a:pPr>
            <a:endParaRPr lang="en-US" sz="4800" b="0" dirty="0">
              <a:effectLst/>
              <a:highlight>
                <a:srgbClr val="FFFFFF"/>
              </a:highlight>
            </a:endParaRPr>
          </a:p>
        </p:txBody>
      </p:sp>
    </p:spTree>
    <p:extLst>
      <p:ext uri="{BB962C8B-B14F-4D97-AF65-F5344CB8AC3E}">
        <p14:creationId xmlns:p14="http://schemas.microsoft.com/office/powerpoint/2010/main" val="362856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23520" y="325120"/>
            <a:ext cx="11897360" cy="6339840"/>
          </a:xfrm>
        </p:spPr>
        <p:txBody>
          <a:bodyPr>
            <a:normAutofit/>
          </a:bodyPr>
          <a:lstStyle/>
          <a:p>
            <a:pPr marL="0" indent="0" rtl="0">
              <a:spcBef>
                <a:spcPts val="0"/>
              </a:spcBef>
              <a:spcAft>
                <a:spcPts val="0"/>
              </a:spcAft>
              <a:buNone/>
            </a:pPr>
            <a:r>
              <a:rPr lang="en-US" sz="2800" b="0" i="0" u="none" strike="noStrike" dirty="0">
                <a:solidFill>
                  <a:srgbClr val="414042"/>
                </a:solidFill>
                <a:effectLst/>
                <a:highlight>
                  <a:srgbClr val="FFFFFF"/>
                </a:highlight>
                <a:latin typeface="Arial" panose="020B0604020202020204" pitchFamily="34" charset="0"/>
              </a:rPr>
              <a:t>14. Unless otherwise noted in writing and approved by the VRMA Executive Committee, funding will be distributed directly to the consulting, lobbying or other appropriate vendors and not to the affiliated coalition’s operating bank account.</a:t>
            </a:r>
          </a:p>
          <a:p>
            <a:pPr marL="0" indent="0" rtl="0">
              <a:spcBef>
                <a:spcPts val="0"/>
              </a:spcBef>
              <a:spcAft>
                <a:spcPts val="0"/>
              </a:spcAft>
              <a:buNone/>
            </a:pPr>
            <a:endParaRPr lang="en-US" sz="3200" b="0" dirty="0">
              <a:effectLst/>
              <a:highlight>
                <a:srgbClr val="FFFFFF"/>
              </a:highlight>
            </a:endParaRPr>
          </a:p>
          <a:p>
            <a:pPr marL="0" indent="0" rtl="0">
              <a:spcBef>
                <a:spcPts val="0"/>
              </a:spcBef>
              <a:spcAft>
                <a:spcPts val="0"/>
              </a:spcAft>
              <a:buNone/>
            </a:pPr>
            <a:r>
              <a:rPr lang="en-US" sz="2800" b="0" i="0" u="none" strike="noStrike" dirty="0">
                <a:solidFill>
                  <a:srgbClr val="414042"/>
                </a:solidFill>
                <a:effectLst/>
                <a:highlight>
                  <a:srgbClr val="FFFFFF"/>
                </a:highlight>
                <a:latin typeface="Arial" panose="020B0604020202020204" pitchFamily="34" charset="0"/>
              </a:rPr>
              <a:t>15. The applying affiliated coalition is solely responsible for any and all reporting requirements, which may apply as a result of receiving monies from the VRMA Advocacy Fund for taxation and political/lobbying or state ethics purposes.</a:t>
            </a:r>
          </a:p>
          <a:p>
            <a:pPr marL="0" indent="0" rtl="0">
              <a:spcBef>
                <a:spcPts val="0"/>
              </a:spcBef>
              <a:spcAft>
                <a:spcPts val="0"/>
              </a:spcAft>
              <a:buNone/>
            </a:pPr>
            <a:endParaRPr lang="en-US" sz="3200" b="0" dirty="0">
              <a:effectLst/>
              <a:highlight>
                <a:srgbClr val="FFFFFF"/>
              </a:highlight>
            </a:endParaRPr>
          </a:p>
          <a:p>
            <a:pPr marL="0" indent="0" rtl="0">
              <a:spcBef>
                <a:spcPts val="0"/>
              </a:spcBef>
              <a:spcAft>
                <a:spcPts val="800"/>
              </a:spcAft>
              <a:buNone/>
            </a:pPr>
            <a:r>
              <a:rPr lang="en-US" sz="2800" b="0" i="0" u="none" strike="noStrike" dirty="0">
                <a:solidFill>
                  <a:srgbClr val="414042"/>
                </a:solidFill>
                <a:effectLst/>
                <a:highlight>
                  <a:srgbClr val="FFFFFF"/>
                </a:highlight>
                <a:latin typeface="Arial" panose="020B0604020202020204" pitchFamily="34" charset="0"/>
              </a:rPr>
              <a:t>16. If the applicant makes substantive changes to the initial application after approval by the Collaborative Committee, staff reserves the right to determine whether the request must go back to the Collaborative Committee for reapproval</a:t>
            </a:r>
            <a:endParaRPr lang="en-US" sz="3200" b="0" dirty="0">
              <a:effectLst/>
              <a:highlight>
                <a:srgbClr val="FFFFFF"/>
              </a:highlight>
            </a:endParaRPr>
          </a:p>
          <a:p>
            <a:pPr marL="0" indent="0">
              <a:buNone/>
            </a:pPr>
            <a:endParaRPr lang="en-US" sz="6600" b="0" dirty="0">
              <a:effectLst/>
              <a:highlight>
                <a:srgbClr val="FFFFFF"/>
              </a:highlight>
            </a:endParaRPr>
          </a:p>
        </p:txBody>
      </p:sp>
    </p:spTree>
    <p:extLst>
      <p:ext uri="{BB962C8B-B14F-4D97-AF65-F5344CB8AC3E}">
        <p14:creationId xmlns:p14="http://schemas.microsoft.com/office/powerpoint/2010/main" val="3809438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23520" y="325120"/>
            <a:ext cx="11897360" cy="6339840"/>
          </a:xfrm>
        </p:spPr>
        <p:txBody>
          <a:bodyPr>
            <a:noAutofit/>
          </a:bodyPr>
          <a:lstStyle/>
          <a:p>
            <a:pPr marL="0" indent="0" rtl="0">
              <a:spcBef>
                <a:spcPts val="0"/>
              </a:spcBef>
              <a:spcAft>
                <a:spcPts val="0"/>
              </a:spcAft>
              <a:buNone/>
            </a:pPr>
            <a:r>
              <a:rPr lang="en-US" sz="3600" b="0" i="0" u="none" strike="noStrike" dirty="0">
                <a:solidFill>
                  <a:srgbClr val="414042"/>
                </a:solidFill>
                <a:effectLst/>
                <a:highlight>
                  <a:srgbClr val="FFFFFF"/>
                </a:highlight>
                <a:latin typeface="Arial" panose="020B0604020202020204" pitchFamily="34" charset="0"/>
              </a:rPr>
              <a:t>Timeframe</a:t>
            </a:r>
          </a:p>
          <a:p>
            <a:pPr marL="0" indent="0" rtl="0">
              <a:spcBef>
                <a:spcPts val="0"/>
              </a:spcBef>
              <a:spcAft>
                <a:spcPts val="0"/>
              </a:spcAft>
              <a:buNone/>
            </a:pPr>
            <a:endParaRPr lang="en-US" sz="3600" dirty="0">
              <a:solidFill>
                <a:srgbClr val="414042"/>
              </a:solidFill>
              <a:highlight>
                <a:srgbClr val="FFFFFF"/>
              </a:highlight>
              <a:latin typeface="Arial" panose="020B0604020202020204" pitchFamily="34" charset="0"/>
            </a:endParaRPr>
          </a:p>
          <a:p>
            <a:pPr marL="0" indent="0" rtl="0">
              <a:spcBef>
                <a:spcPts val="0"/>
              </a:spcBef>
              <a:spcAft>
                <a:spcPts val="0"/>
              </a:spcAft>
              <a:buNone/>
            </a:pPr>
            <a:r>
              <a:rPr lang="en-US" sz="3600" b="0" dirty="0">
                <a:effectLst/>
                <a:highlight>
                  <a:srgbClr val="FFFFFF"/>
                </a:highlight>
              </a:rPr>
              <a:t>• Monday June 10th Application Period Opens </a:t>
            </a:r>
          </a:p>
          <a:p>
            <a:pPr marL="0" indent="0" rtl="0">
              <a:spcBef>
                <a:spcPts val="0"/>
              </a:spcBef>
              <a:spcAft>
                <a:spcPts val="0"/>
              </a:spcAft>
              <a:buNone/>
            </a:pPr>
            <a:r>
              <a:rPr lang="en-US" sz="3600" b="0" dirty="0">
                <a:effectLst/>
                <a:highlight>
                  <a:srgbClr val="FFFFFF"/>
                </a:highlight>
              </a:rPr>
              <a:t>• Friday June 28th- Application period closes</a:t>
            </a:r>
          </a:p>
          <a:p>
            <a:pPr marL="0" indent="0" rtl="0">
              <a:spcBef>
                <a:spcPts val="0"/>
              </a:spcBef>
              <a:spcAft>
                <a:spcPts val="0"/>
              </a:spcAft>
              <a:buNone/>
            </a:pPr>
            <a:r>
              <a:rPr lang="en-US" sz="3600" b="0" dirty="0">
                <a:effectLst/>
                <a:highlight>
                  <a:srgbClr val="FFFFFF"/>
                </a:highlight>
              </a:rPr>
              <a:t>• Weeks of July 1</a:t>
            </a:r>
            <a:r>
              <a:rPr lang="en-US" sz="3600" b="0" baseline="30000" dirty="0">
                <a:effectLst/>
                <a:highlight>
                  <a:srgbClr val="FFFFFF"/>
                </a:highlight>
              </a:rPr>
              <a:t>st</a:t>
            </a:r>
            <a:r>
              <a:rPr lang="en-US" sz="3600" b="0" dirty="0">
                <a:effectLst/>
                <a:highlight>
                  <a:srgbClr val="FFFFFF"/>
                </a:highlight>
              </a:rPr>
              <a:t> and 8</a:t>
            </a:r>
            <a:r>
              <a:rPr lang="en-US" sz="3600" b="0" baseline="30000" dirty="0">
                <a:effectLst/>
                <a:highlight>
                  <a:srgbClr val="FFFFFF"/>
                </a:highlight>
              </a:rPr>
              <a:t>th</a:t>
            </a:r>
            <a:r>
              <a:rPr lang="en-US" sz="3600" b="0" dirty="0">
                <a:effectLst/>
                <a:highlight>
                  <a:srgbClr val="FFFFFF"/>
                </a:highlight>
              </a:rPr>
              <a:t> Follow-up with applicants</a:t>
            </a:r>
          </a:p>
          <a:p>
            <a:r>
              <a:rPr lang="en-US" sz="3600" b="0" dirty="0">
                <a:effectLst/>
                <a:highlight>
                  <a:srgbClr val="FFFFFF"/>
                </a:highlight>
              </a:rPr>
              <a:t>Week of August 5th- Collaborative Meeting and Final Decision</a:t>
            </a:r>
          </a:p>
          <a:p>
            <a:endParaRPr lang="en-US" sz="3600" dirty="0">
              <a:highlight>
                <a:srgbClr val="FFFFFF"/>
              </a:highlight>
            </a:endParaRPr>
          </a:p>
          <a:p>
            <a:pPr marL="0" indent="0">
              <a:buNone/>
            </a:pPr>
            <a:r>
              <a:rPr lang="en-US" sz="3600" dirty="0">
                <a:highlight>
                  <a:srgbClr val="FFFFFF"/>
                </a:highlight>
              </a:rPr>
              <a:t>Next Application Period will take place in late August/September</a:t>
            </a:r>
            <a:endParaRPr lang="en-US" sz="3600" b="0" dirty="0">
              <a:effectLst/>
              <a:highlight>
                <a:srgbClr val="FFFFFF"/>
              </a:highlight>
            </a:endParaRPr>
          </a:p>
          <a:p>
            <a:pPr marL="0" indent="0">
              <a:buNone/>
            </a:pPr>
            <a:endParaRPr lang="en-US" sz="3600" b="0" dirty="0">
              <a:effectLst/>
              <a:highlight>
                <a:srgbClr val="FFFFFF"/>
              </a:highlight>
            </a:endParaRPr>
          </a:p>
        </p:txBody>
      </p:sp>
    </p:spTree>
    <p:extLst>
      <p:ext uri="{BB962C8B-B14F-4D97-AF65-F5344CB8AC3E}">
        <p14:creationId xmlns:p14="http://schemas.microsoft.com/office/powerpoint/2010/main" val="2905610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Projects</a:t>
            </a:r>
          </a:p>
        </p:txBody>
      </p:sp>
    </p:spTree>
    <p:extLst>
      <p:ext uri="{BB962C8B-B14F-4D97-AF65-F5344CB8AC3E}">
        <p14:creationId xmlns:p14="http://schemas.microsoft.com/office/powerpoint/2010/main" val="5557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A5713-1E0C-9F2D-F64B-996113791E86}"/>
              </a:ext>
            </a:extLst>
          </p:cNvPr>
          <p:cNvPicPr>
            <a:picLocks noChangeAspect="1"/>
          </p:cNvPicPr>
          <p:nvPr/>
        </p:nvPicPr>
        <p:blipFill rotWithShape="1">
          <a:blip r:embed="rId3"/>
          <a:srcRect l="38749" t="25469" r="38438" b="20741"/>
          <a:stretch/>
        </p:blipFill>
        <p:spPr>
          <a:xfrm>
            <a:off x="128514" y="146050"/>
            <a:ext cx="4950487" cy="6565900"/>
          </a:xfrm>
          <a:prstGeom prst="rect">
            <a:avLst/>
          </a:prstGeom>
        </p:spPr>
      </p:pic>
      <p:pic>
        <p:nvPicPr>
          <p:cNvPr id="6" name="Picture 5">
            <a:extLst>
              <a:ext uri="{FF2B5EF4-FFF2-40B4-BE49-F238E27FC236}">
                <a16:creationId xmlns:a16="http://schemas.microsoft.com/office/drawing/2014/main" id="{9B64782C-5259-C0BA-DC8C-C237D0F88458}"/>
              </a:ext>
            </a:extLst>
          </p:cNvPr>
          <p:cNvPicPr>
            <a:picLocks noChangeAspect="1"/>
          </p:cNvPicPr>
          <p:nvPr/>
        </p:nvPicPr>
        <p:blipFill rotWithShape="1">
          <a:blip r:embed="rId4"/>
          <a:srcRect l="23411" t="34075" r="19792" b="20370"/>
          <a:stretch/>
        </p:blipFill>
        <p:spPr>
          <a:xfrm>
            <a:off x="5079001" y="1866900"/>
            <a:ext cx="6924755" cy="3124200"/>
          </a:xfrm>
          <a:prstGeom prst="rect">
            <a:avLst/>
          </a:prstGeom>
        </p:spPr>
      </p:pic>
    </p:spTree>
    <p:extLst>
      <p:ext uri="{BB962C8B-B14F-4D97-AF65-F5344CB8AC3E}">
        <p14:creationId xmlns:p14="http://schemas.microsoft.com/office/powerpoint/2010/main" val="1634652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a:xfrm>
            <a:off x="838199" y="479612"/>
            <a:ext cx="10515600" cy="1325563"/>
          </a:xfrm>
        </p:spPr>
        <p:txBody>
          <a:bodyPr/>
          <a:lstStyle/>
          <a:p>
            <a:pPr algn="ctr"/>
            <a:r>
              <a:rPr lang="en-US" dirty="0"/>
              <a:t>Thank You to Our Donors</a:t>
            </a:r>
            <a:br>
              <a:rPr lang="en-US" dirty="0"/>
            </a:br>
            <a:r>
              <a:rPr lang="en-US" dirty="0"/>
              <a:t>Premium</a:t>
            </a:r>
          </a:p>
        </p:txBody>
      </p:sp>
      <p:sp>
        <p:nvSpPr>
          <p:cNvPr id="3" name="AutoShape 2" descr="https://euc-powerpoint.officeapps.live.com/pods/GetClipboardImage.ashx?Id=73d8f21b-9f4a-4354-931c-67a495434fb5&amp;DC=GEU7&amp;pkey=bfa5f8a2-ef52-48d7-a850-81655fd60c56&amp;wdwaccluster=GEU7"/>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A group of logos on a black background&#10;&#10;Description automatically generated">
            <a:extLst>
              <a:ext uri="{FF2B5EF4-FFF2-40B4-BE49-F238E27FC236}">
                <a16:creationId xmlns:a16="http://schemas.microsoft.com/office/drawing/2014/main" id="{2A21765C-EA1B-166C-4874-B84D4802B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479612"/>
            <a:ext cx="12001499" cy="6858000"/>
          </a:xfrm>
          <a:prstGeom prst="rect">
            <a:avLst/>
          </a:prstGeom>
        </p:spPr>
      </p:pic>
    </p:spTree>
    <p:extLst>
      <p:ext uri="{BB962C8B-B14F-4D97-AF65-F5344CB8AC3E}">
        <p14:creationId xmlns:p14="http://schemas.microsoft.com/office/powerpoint/2010/main" val="282958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5ED0B-45E0-01FA-659D-78BCDCDBFA5E}"/>
              </a:ext>
            </a:extLst>
          </p:cNvPr>
          <p:cNvPicPr>
            <a:picLocks noChangeAspect="1"/>
          </p:cNvPicPr>
          <p:nvPr/>
        </p:nvPicPr>
        <p:blipFill rotWithShape="1">
          <a:blip r:embed="rId3"/>
          <a:srcRect l="37290" t="24814" r="37397" b="17778"/>
          <a:stretch/>
        </p:blipFill>
        <p:spPr>
          <a:xfrm>
            <a:off x="103680" y="-11498"/>
            <a:ext cx="5384800" cy="6869498"/>
          </a:xfrm>
          <a:prstGeom prst="rect">
            <a:avLst/>
          </a:prstGeom>
          <a:ln>
            <a:solidFill>
              <a:srgbClr val="434242"/>
            </a:solidFill>
          </a:ln>
        </p:spPr>
      </p:pic>
      <p:pic>
        <p:nvPicPr>
          <p:cNvPr id="7" name="Picture 6">
            <a:extLst>
              <a:ext uri="{FF2B5EF4-FFF2-40B4-BE49-F238E27FC236}">
                <a16:creationId xmlns:a16="http://schemas.microsoft.com/office/drawing/2014/main" id="{CCD4C193-0447-6660-9850-B0B24AA9AEEA}"/>
              </a:ext>
            </a:extLst>
          </p:cNvPr>
          <p:cNvPicPr>
            <a:picLocks noChangeAspect="1"/>
          </p:cNvPicPr>
          <p:nvPr/>
        </p:nvPicPr>
        <p:blipFill rotWithShape="1">
          <a:blip r:embed="rId4"/>
          <a:srcRect l="18021" t="27037" r="26042" b="18704"/>
          <a:stretch/>
        </p:blipFill>
        <p:spPr>
          <a:xfrm>
            <a:off x="5611321" y="1558694"/>
            <a:ext cx="6476999" cy="3534005"/>
          </a:xfrm>
          <a:prstGeom prst="rect">
            <a:avLst/>
          </a:prstGeom>
          <a:ln>
            <a:solidFill>
              <a:schemeClr val="tx1">
                <a:lumMod val="50000"/>
              </a:schemeClr>
            </a:solidFill>
          </a:ln>
        </p:spPr>
      </p:pic>
    </p:spTree>
    <p:extLst>
      <p:ext uri="{BB962C8B-B14F-4D97-AF65-F5344CB8AC3E}">
        <p14:creationId xmlns:p14="http://schemas.microsoft.com/office/powerpoint/2010/main" val="2621379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81CA3-5D03-C8F0-7103-314BBCD1F421}"/>
              </a:ext>
            </a:extLst>
          </p:cNvPr>
          <p:cNvPicPr>
            <a:picLocks noChangeAspect="1"/>
          </p:cNvPicPr>
          <p:nvPr/>
        </p:nvPicPr>
        <p:blipFill rotWithShape="1">
          <a:blip r:embed="rId2"/>
          <a:srcRect l="21458" t="37778" r="21771" b="20000"/>
          <a:stretch/>
        </p:blipFill>
        <p:spPr>
          <a:xfrm>
            <a:off x="190500" y="0"/>
            <a:ext cx="7823200" cy="3272825"/>
          </a:xfrm>
          <a:prstGeom prst="rect">
            <a:avLst/>
          </a:prstGeom>
        </p:spPr>
      </p:pic>
      <p:pic>
        <p:nvPicPr>
          <p:cNvPr id="6" name="Picture 5">
            <a:extLst>
              <a:ext uri="{FF2B5EF4-FFF2-40B4-BE49-F238E27FC236}">
                <a16:creationId xmlns:a16="http://schemas.microsoft.com/office/drawing/2014/main" id="{70DE5652-B9B2-6616-0B14-0D6F12A4D1C7}"/>
              </a:ext>
            </a:extLst>
          </p:cNvPr>
          <p:cNvPicPr>
            <a:picLocks noChangeAspect="1"/>
          </p:cNvPicPr>
          <p:nvPr/>
        </p:nvPicPr>
        <p:blipFill rotWithShape="1">
          <a:blip r:embed="rId3"/>
          <a:srcRect l="22500" t="36852" r="20938" b="12037"/>
          <a:stretch/>
        </p:blipFill>
        <p:spPr>
          <a:xfrm>
            <a:off x="4622800" y="3010672"/>
            <a:ext cx="7569200" cy="3847328"/>
          </a:xfrm>
          <a:prstGeom prst="rect">
            <a:avLst/>
          </a:prstGeom>
        </p:spPr>
      </p:pic>
    </p:spTree>
    <p:extLst>
      <p:ext uri="{BB962C8B-B14F-4D97-AF65-F5344CB8AC3E}">
        <p14:creationId xmlns:p14="http://schemas.microsoft.com/office/powerpoint/2010/main" val="383092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VRMA Short-Term Rental Overview">
            <a:hlinkClick r:id="" action="ppaction://media"/>
            <a:extLst>
              <a:ext uri="{FF2B5EF4-FFF2-40B4-BE49-F238E27FC236}">
                <a16:creationId xmlns:a16="http://schemas.microsoft.com/office/drawing/2014/main" id="{A8BF6098-4BFE-E595-3CF5-1409D5BE8596}"/>
              </a:ext>
            </a:extLst>
          </p:cNvPr>
          <p:cNvPicPr>
            <a:picLocks noGrp="1" noRot="1" noChangeAspect="1"/>
          </p:cNvPicPr>
          <p:nvPr>
            <p:ph idx="1"/>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6384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 on Projects?</a:t>
            </a:r>
          </a:p>
        </p:txBody>
      </p:sp>
    </p:spTree>
    <p:extLst>
      <p:ext uri="{BB962C8B-B14F-4D97-AF65-F5344CB8AC3E}">
        <p14:creationId xmlns:p14="http://schemas.microsoft.com/office/powerpoint/2010/main" val="35747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6463E-EB2A-07C1-0ECA-ED0791A7E64E}"/>
              </a:ext>
            </a:extLst>
          </p:cNvPr>
          <p:cNvSpPr>
            <a:spLocks noGrp="1"/>
          </p:cNvSpPr>
          <p:nvPr>
            <p:ph type="ctrTitle"/>
          </p:nvPr>
        </p:nvSpPr>
        <p:spPr/>
        <p:txBody>
          <a:bodyPr/>
          <a:lstStyle/>
          <a:p>
            <a:r>
              <a:rPr lang="en-US" dirty="0"/>
              <a:t>Application</a:t>
            </a:r>
          </a:p>
        </p:txBody>
      </p:sp>
      <p:sp>
        <p:nvSpPr>
          <p:cNvPr id="3" name="Subtitle 2">
            <a:extLst>
              <a:ext uri="{FF2B5EF4-FFF2-40B4-BE49-F238E27FC236}">
                <a16:creationId xmlns:a16="http://schemas.microsoft.com/office/drawing/2014/main" id="{218BA9FD-2841-C4DB-8559-B29F48741D0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832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9" name="Content Placeholder 8"/>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5BBE813D-C6AF-DA80-8A83-89B83D4B3A6A}"/>
              </a:ext>
            </a:extLst>
          </p:cNvPr>
          <p:cNvPicPr>
            <a:picLocks noChangeAspect="1"/>
          </p:cNvPicPr>
          <p:nvPr/>
        </p:nvPicPr>
        <p:blipFill rotWithShape="1">
          <a:blip r:embed="rId2"/>
          <a:srcRect l="16917" t="17481" r="18500" b="16148"/>
          <a:stretch/>
        </p:blipFill>
        <p:spPr>
          <a:xfrm>
            <a:off x="793750" y="362790"/>
            <a:ext cx="10604500" cy="6130085"/>
          </a:xfrm>
          <a:prstGeom prst="rect">
            <a:avLst/>
          </a:prstGeom>
        </p:spPr>
      </p:pic>
    </p:spTree>
    <p:extLst>
      <p:ext uri="{BB962C8B-B14F-4D97-AF65-F5344CB8AC3E}">
        <p14:creationId xmlns:p14="http://schemas.microsoft.com/office/powerpoint/2010/main" val="3063953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9" name="Content Placeholder 8"/>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9F654C2-19ED-2F02-7F65-B2C4ADA03536}"/>
              </a:ext>
            </a:extLst>
          </p:cNvPr>
          <p:cNvPicPr>
            <a:picLocks noChangeAspect="1"/>
          </p:cNvPicPr>
          <p:nvPr/>
        </p:nvPicPr>
        <p:blipFill rotWithShape="1">
          <a:blip r:embed="rId2"/>
          <a:srcRect l="21167" t="16741" r="22667" b="7111"/>
          <a:stretch/>
        </p:blipFill>
        <p:spPr>
          <a:xfrm>
            <a:off x="1838960" y="109321"/>
            <a:ext cx="8514080" cy="6492933"/>
          </a:xfrm>
          <a:prstGeom prst="rect">
            <a:avLst/>
          </a:prstGeom>
        </p:spPr>
      </p:pic>
    </p:spTree>
    <p:extLst>
      <p:ext uri="{BB962C8B-B14F-4D97-AF65-F5344CB8AC3E}">
        <p14:creationId xmlns:p14="http://schemas.microsoft.com/office/powerpoint/2010/main" val="2783444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699131-F122-4646-DA4A-707D211998BB}"/>
              </a:ext>
            </a:extLst>
          </p:cNvPr>
          <p:cNvPicPr>
            <a:picLocks noChangeAspect="1"/>
          </p:cNvPicPr>
          <p:nvPr/>
        </p:nvPicPr>
        <p:blipFill rotWithShape="1">
          <a:blip r:embed="rId2"/>
          <a:srcRect l="21083" t="23258" r="22750" b="8445"/>
          <a:stretch/>
        </p:blipFill>
        <p:spPr>
          <a:xfrm>
            <a:off x="1341120" y="176775"/>
            <a:ext cx="9509760" cy="6504450"/>
          </a:xfrm>
          <a:prstGeom prst="rect">
            <a:avLst/>
          </a:prstGeom>
        </p:spPr>
      </p:pic>
    </p:spTree>
    <p:extLst>
      <p:ext uri="{BB962C8B-B14F-4D97-AF65-F5344CB8AC3E}">
        <p14:creationId xmlns:p14="http://schemas.microsoft.com/office/powerpoint/2010/main" val="374417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627745-756B-597F-6C00-65DAD301C861}"/>
              </a:ext>
            </a:extLst>
          </p:cNvPr>
          <p:cNvPicPr>
            <a:picLocks noChangeAspect="1"/>
          </p:cNvPicPr>
          <p:nvPr/>
        </p:nvPicPr>
        <p:blipFill rotWithShape="1">
          <a:blip r:embed="rId2"/>
          <a:srcRect l="21250" t="35852" r="22583" b="10814"/>
          <a:stretch/>
        </p:blipFill>
        <p:spPr>
          <a:xfrm>
            <a:off x="1026160" y="721073"/>
            <a:ext cx="10139680" cy="5415853"/>
          </a:xfrm>
          <a:prstGeom prst="rect">
            <a:avLst/>
          </a:prstGeom>
        </p:spPr>
      </p:pic>
    </p:spTree>
    <p:extLst>
      <p:ext uri="{BB962C8B-B14F-4D97-AF65-F5344CB8AC3E}">
        <p14:creationId xmlns:p14="http://schemas.microsoft.com/office/powerpoint/2010/main" val="706806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E1CFB9-691B-36C4-23AD-DA6F40F3EE75}"/>
              </a:ext>
            </a:extLst>
          </p:cNvPr>
          <p:cNvPicPr>
            <a:picLocks noChangeAspect="1"/>
          </p:cNvPicPr>
          <p:nvPr/>
        </p:nvPicPr>
        <p:blipFill rotWithShape="1">
          <a:blip r:embed="rId2"/>
          <a:srcRect l="21401" t="17491" r="22333" b="8888"/>
          <a:stretch/>
        </p:blipFill>
        <p:spPr>
          <a:xfrm>
            <a:off x="2070538" y="515007"/>
            <a:ext cx="8048822" cy="5924062"/>
          </a:xfrm>
          <a:prstGeom prst="rect">
            <a:avLst/>
          </a:prstGeom>
        </p:spPr>
      </p:pic>
    </p:spTree>
    <p:extLst>
      <p:ext uri="{BB962C8B-B14F-4D97-AF65-F5344CB8AC3E}">
        <p14:creationId xmlns:p14="http://schemas.microsoft.com/office/powerpoint/2010/main" val="27296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a:xfrm>
            <a:off x="838200" y="208678"/>
            <a:ext cx="10515600" cy="1281455"/>
          </a:xfrm>
        </p:spPr>
        <p:txBody>
          <a:bodyPr>
            <a:normAutofit fontScale="90000"/>
          </a:bodyPr>
          <a:lstStyle/>
          <a:p>
            <a:pPr algn="ctr"/>
            <a:r>
              <a:rPr lang="en-US" dirty="0"/>
              <a:t>Thank You to Our Donors</a:t>
            </a:r>
            <a:br>
              <a:rPr lang="en-US" dirty="0"/>
            </a:br>
            <a:r>
              <a:rPr lang="en-US" dirty="0"/>
              <a:t>Tier I</a:t>
            </a:r>
          </a:p>
        </p:txBody>
      </p:sp>
      <p:pic>
        <p:nvPicPr>
          <p:cNvPr id="3" name="Picture 2">
            <a:extLst>
              <a:ext uri="{FF2B5EF4-FFF2-40B4-BE49-F238E27FC236}">
                <a16:creationId xmlns:a16="http://schemas.microsoft.com/office/drawing/2014/main" id="{69D13301-AD14-A110-4C23-0E1425C09133}"/>
              </a:ext>
            </a:extLst>
          </p:cNvPr>
          <p:cNvPicPr>
            <a:picLocks noChangeAspect="1"/>
          </p:cNvPicPr>
          <p:nvPr/>
        </p:nvPicPr>
        <p:blipFill rotWithShape="1">
          <a:blip r:embed="rId2"/>
          <a:srcRect t="2836" b="5934"/>
          <a:stretch/>
        </p:blipFill>
        <p:spPr>
          <a:xfrm>
            <a:off x="1147762" y="1490133"/>
            <a:ext cx="9896475" cy="5159189"/>
          </a:xfrm>
          <a:prstGeom prst="rect">
            <a:avLst/>
          </a:prstGeom>
        </p:spPr>
      </p:pic>
    </p:spTree>
    <p:extLst>
      <p:ext uri="{BB962C8B-B14F-4D97-AF65-F5344CB8AC3E}">
        <p14:creationId xmlns:p14="http://schemas.microsoft.com/office/powerpoint/2010/main" val="326321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C8BC0F-D26E-9BFB-AA95-88BC6A474FB9}"/>
              </a:ext>
            </a:extLst>
          </p:cNvPr>
          <p:cNvPicPr>
            <a:picLocks noChangeAspect="1"/>
          </p:cNvPicPr>
          <p:nvPr/>
        </p:nvPicPr>
        <p:blipFill rotWithShape="1">
          <a:blip r:embed="rId2"/>
          <a:srcRect l="21250" t="17629" r="22583" b="7556"/>
          <a:stretch/>
        </p:blipFill>
        <p:spPr>
          <a:xfrm>
            <a:off x="1884680" y="273634"/>
            <a:ext cx="8422640" cy="6310732"/>
          </a:xfrm>
          <a:prstGeom prst="rect">
            <a:avLst/>
          </a:prstGeom>
        </p:spPr>
      </p:pic>
    </p:spTree>
    <p:extLst>
      <p:ext uri="{BB962C8B-B14F-4D97-AF65-F5344CB8AC3E}">
        <p14:creationId xmlns:p14="http://schemas.microsoft.com/office/powerpoint/2010/main" val="1768191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99058F-FC2E-5A7A-AF38-DBD315267C3E}"/>
              </a:ext>
            </a:extLst>
          </p:cNvPr>
          <p:cNvPicPr>
            <a:picLocks noChangeAspect="1"/>
          </p:cNvPicPr>
          <p:nvPr/>
        </p:nvPicPr>
        <p:blipFill rotWithShape="1">
          <a:blip r:embed="rId2"/>
          <a:srcRect l="21083" t="18074" r="22833" b="7407"/>
          <a:stretch/>
        </p:blipFill>
        <p:spPr>
          <a:xfrm>
            <a:off x="1940560" y="323225"/>
            <a:ext cx="8310880" cy="6211549"/>
          </a:xfrm>
          <a:prstGeom prst="rect">
            <a:avLst/>
          </a:prstGeom>
        </p:spPr>
      </p:pic>
    </p:spTree>
    <p:extLst>
      <p:ext uri="{BB962C8B-B14F-4D97-AF65-F5344CB8AC3E}">
        <p14:creationId xmlns:p14="http://schemas.microsoft.com/office/powerpoint/2010/main" val="40919155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A66B8-A6E4-F92E-087B-0B9BE4E4D673}"/>
              </a:ext>
            </a:extLst>
          </p:cNvPr>
          <p:cNvPicPr>
            <a:picLocks noChangeAspect="1"/>
          </p:cNvPicPr>
          <p:nvPr/>
        </p:nvPicPr>
        <p:blipFill rotWithShape="1">
          <a:blip r:embed="rId2"/>
          <a:srcRect l="21500" t="18222" r="22000" b="6814"/>
          <a:stretch/>
        </p:blipFill>
        <p:spPr>
          <a:xfrm>
            <a:off x="2159000" y="490767"/>
            <a:ext cx="7874000" cy="5876466"/>
          </a:xfrm>
          <a:prstGeom prst="rect">
            <a:avLst/>
          </a:prstGeom>
        </p:spPr>
      </p:pic>
    </p:spTree>
    <p:extLst>
      <p:ext uri="{BB962C8B-B14F-4D97-AF65-F5344CB8AC3E}">
        <p14:creationId xmlns:p14="http://schemas.microsoft.com/office/powerpoint/2010/main" val="712794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A48731-C8ED-37A6-6A21-7A2EF7A07E06}"/>
              </a:ext>
            </a:extLst>
          </p:cNvPr>
          <p:cNvPicPr>
            <a:picLocks noChangeAspect="1"/>
          </p:cNvPicPr>
          <p:nvPr/>
        </p:nvPicPr>
        <p:blipFill rotWithShape="1">
          <a:blip r:embed="rId2"/>
          <a:srcRect l="20909" t="5795" r="66970" b="90916"/>
          <a:stretch/>
        </p:blipFill>
        <p:spPr>
          <a:xfrm>
            <a:off x="1015773" y="2655021"/>
            <a:ext cx="10160455" cy="1547959"/>
          </a:xfrm>
          <a:prstGeom prst="rect">
            <a:avLst/>
          </a:prstGeom>
          <a:effectLst>
            <a:softEdge rad="38100"/>
          </a:effectLst>
        </p:spPr>
      </p:pic>
    </p:spTree>
    <p:extLst>
      <p:ext uri="{BB962C8B-B14F-4D97-AF65-F5344CB8AC3E}">
        <p14:creationId xmlns:p14="http://schemas.microsoft.com/office/powerpoint/2010/main" val="261554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66FA-EB3B-0B27-6ABA-44263A9096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539BAB-F9D0-36B3-40C8-55E78931878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B4F7D34-244D-D539-138C-B89681045A4F}"/>
              </a:ext>
            </a:extLst>
          </p:cNvPr>
          <p:cNvPicPr>
            <a:picLocks noChangeAspect="1"/>
          </p:cNvPicPr>
          <p:nvPr/>
        </p:nvPicPr>
        <p:blipFill rotWithShape="1">
          <a:blip r:embed="rId2"/>
          <a:srcRect t="5242" r="50666" b="53191"/>
          <a:stretch/>
        </p:blipFill>
        <p:spPr>
          <a:xfrm>
            <a:off x="28933" y="0"/>
            <a:ext cx="12134137" cy="6858000"/>
          </a:xfrm>
          <a:prstGeom prst="rect">
            <a:avLst/>
          </a:prstGeom>
        </p:spPr>
      </p:pic>
    </p:spTree>
    <p:extLst>
      <p:ext uri="{BB962C8B-B14F-4D97-AF65-F5344CB8AC3E}">
        <p14:creationId xmlns:p14="http://schemas.microsoft.com/office/powerpoint/2010/main" val="13730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28D68-C123-7824-F714-F74E24D312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D4A6B3-2BEC-C1F1-F60B-DE895836536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1F73A2-53F6-7F47-E183-164E8D213473}"/>
              </a:ext>
            </a:extLst>
          </p:cNvPr>
          <p:cNvPicPr>
            <a:picLocks noChangeAspect="1"/>
          </p:cNvPicPr>
          <p:nvPr/>
        </p:nvPicPr>
        <p:blipFill rotWithShape="1">
          <a:blip r:embed="rId2"/>
          <a:srcRect l="3316" t="5243" r="51833" b="56206"/>
          <a:stretch/>
        </p:blipFill>
        <p:spPr>
          <a:xfrm>
            <a:off x="0" y="0"/>
            <a:ext cx="12192000" cy="6858000"/>
          </a:xfrm>
          <a:prstGeom prst="rect">
            <a:avLst/>
          </a:prstGeom>
        </p:spPr>
      </p:pic>
    </p:spTree>
    <p:extLst>
      <p:ext uri="{BB962C8B-B14F-4D97-AF65-F5344CB8AC3E}">
        <p14:creationId xmlns:p14="http://schemas.microsoft.com/office/powerpoint/2010/main" val="282292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8E8CA0-54B3-A74A-CDF7-D134BFF1BECC}"/>
              </a:ext>
            </a:extLst>
          </p:cNvPr>
          <p:cNvPicPr>
            <a:picLocks noChangeAspect="1"/>
          </p:cNvPicPr>
          <p:nvPr/>
        </p:nvPicPr>
        <p:blipFill rotWithShape="1">
          <a:blip r:embed="rId2"/>
          <a:srcRect l="4088" t="6296" r="53091" b="53637"/>
          <a:stretch/>
        </p:blipFill>
        <p:spPr>
          <a:xfrm>
            <a:off x="0" y="375920"/>
            <a:ext cx="12192000" cy="6380480"/>
          </a:xfrm>
          <a:prstGeom prst="rect">
            <a:avLst/>
          </a:prstGeom>
        </p:spPr>
      </p:pic>
    </p:spTree>
    <p:extLst>
      <p:ext uri="{BB962C8B-B14F-4D97-AF65-F5344CB8AC3E}">
        <p14:creationId xmlns:p14="http://schemas.microsoft.com/office/powerpoint/2010/main" val="253458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5C4DB0-ADC5-2E38-880D-AB940C34A2D1}"/>
              </a:ext>
            </a:extLst>
          </p:cNvPr>
          <p:cNvPicPr>
            <a:picLocks noChangeAspect="1"/>
          </p:cNvPicPr>
          <p:nvPr/>
        </p:nvPicPr>
        <p:blipFill rotWithShape="1">
          <a:blip r:embed="rId2"/>
          <a:srcRect l="9513" t="6142" r="58235" b="52597"/>
          <a:stretch/>
        </p:blipFill>
        <p:spPr>
          <a:xfrm>
            <a:off x="81280" y="132080"/>
            <a:ext cx="12110720" cy="6593840"/>
          </a:xfrm>
          <a:prstGeom prst="rect">
            <a:avLst/>
          </a:prstGeom>
        </p:spPr>
      </p:pic>
    </p:spTree>
    <p:extLst>
      <p:ext uri="{BB962C8B-B14F-4D97-AF65-F5344CB8AC3E}">
        <p14:creationId xmlns:p14="http://schemas.microsoft.com/office/powerpoint/2010/main" val="359662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6F0F8D-E137-B61A-F394-9F3C18403C10}"/>
              </a:ext>
            </a:extLst>
          </p:cNvPr>
          <p:cNvPicPr>
            <a:picLocks noChangeAspect="1"/>
          </p:cNvPicPr>
          <p:nvPr/>
        </p:nvPicPr>
        <p:blipFill rotWithShape="1">
          <a:blip r:embed="rId2"/>
          <a:srcRect l="8216" t="6250" r="56592" b="53272"/>
          <a:stretch/>
        </p:blipFill>
        <p:spPr>
          <a:xfrm>
            <a:off x="314961" y="0"/>
            <a:ext cx="10701023" cy="6858000"/>
          </a:xfrm>
          <a:prstGeom prst="rect">
            <a:avLst/>
          </a:prstGeom>
        </p:spPr>
      </p:pic>
      <p:pic>
        <p:nvPicPr>
          <p:cNvPr id="7" name="Picture 6">
            <a:extLst>
              <a:ext uri="{FF2B5EF4-FFF2-40B4-BE49-F238E27FC236}">
                <a16:creationId xmlns:a16="http://schemas.microsoft.com/office/drawing/2014/main" id="{01F509E4-9B24-C240-E282-5CA289C90BFA}"/>
              </a:ext>
            </a:extLst>
          </p:cNvPr>
          <p:cNvPicPr>
            <a:picLocks noChangeAspect="1"/>
          </p:cNvPicPr>
          <p:nvPr/>
        </p:nvPicPr>
        <p:blipFill>
          <a:blip r:embed="rId3"/>
          <a:stretch>
            <a:fillRect/>
          </a:stretch>
        </p:blipFill>
        <p:spPr>
          <a:xfrm>
            <a:off x="2385754" y="535709"/>
            <a:ext cx="6797964" cy="2041235"/>
          </a:xfrm>
          <a:prstGeom prst="rect">
            <a:avLst/>
          </a:prstGeom>
        </p:spPr>
      </p:pic>
    </p:spTree>
    <p:extLst>
      <p:ext uri="{BB962C8B-B14F-4D97-AF65-F5344CB8AC3E}">
        <p14:creationId xmlns:p14="http://schemas.microsoft.com/office/powerpoint/2010/main" val="211317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6B9D25-2EC6-DC7F-0902-C36A98AC6777}"/>
              </a:ext>
            </a:extLst>
          </p:cNvPr>
          <p:cNvPicPr>
            <a:picLocks noChangeAspect="1"/>
          </p:cNvPicPr>
          <p:nvPr/>
        </p:nvPicPr>
        <p:blipFill rotWithShape="1">
          <a:blip r:embed="rId2"/>
          <a:srcRect l="9623" t="5831" r="58023" b="55094"/>
          <a:stretch/>
        </p:blipFill>
        <p:spPr>
          <a:xfrm>
            <a:off x="308921" y="28002"/>
            <a:ext cx="10613079" cy="6829999"/>
          </a:xfrm>
          <a:prstGeom prst="rect">
            <a:avLst/>
          </a:prstGeom>
        </p:spPr>
      </p:pic>
    </p:spTree>
    <p:extLst>
      <p:ext uri="{BB962C8B-B14F-4D97-AF65-F5344CB8AC3E}">
        <p14:creationId xmlns:p14="http://schemas.microsoft.com/office/powerpoint/2010/main" val="234876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a:xfrm>
            <a:off x="838200" y="160588"/>
            <a:ext cx="10515600" cy="1325563"/>
          </a:xfrm>
        </p:spPr>
        <p:txBody>
          <a:bodyPr/>
          <a:lstStyle/>
          <a:p>
            <a:pPr algn="ctr"/>
            <a:r>
              <a:rPr lang="en-US" dirty="0"/>
              <a:t>Thank You to Our Donors</a:t>
            </a:r>
            <a:br>
              <a:rPr lang="en-US" dirty="0"/>
            </a:br>
            <a:r>
              <a:rPr lang="en-US" dirty="0"/>
              <a:t>Tier II</a:t>
            </a:r>
          </a:p>
        </p:txBody>
      </p:sp>
      <p:pic>
        <p:nvPicPr>
          <p:cNvPr id="18" name="Content Placeholder 17">
            <a:extLst>
              <a:ext uri="{FF2B5EF4-FFF2-40B4-BE49-F238E27FC236}">
                <a16:creationId xmlns:a16="http://schemas.microsoft.com/office/drawing/2014/main" id="{FE7D1D9E-03EE-37E9-99DE-C3ECED297008}"/>
              </a:ext>
            </a:extLst>
          </p:cNvPr>
          <p:cNvPicPr>
            <a:picLocks noGrp="1" noChangeAspect="1"/>
          </p:cNvPicPr>
          <p:nvPr>
            <p:ph idx="1"/>
          </p:nvPr>
        </p:nvPicPr>
        <p:blipFill rotWithShape="1">
          <a:blip r:embed="rId2"/>
          <a:srcRect b="8234"/>
          <a:stretch/>
        </p:blipFill>
        <p:spPr>
          <a:xfrm>
            <a:off x="1072058" y="1292565"/>
            <a:ext cx="10047883" cy="5268873"/>
          </a:xfrm>
        </p:spPr>
      </p:pic>
    </p:spTree>
    <p:extLst>
      <p:ext uri="{BB962C8B-B14F-4D97-AF65-F5344CB8AC3E}">
        <p14:creationId xmlns:p14="http://schemas.microsoft.com/office/powerpoint/2010/main" val="174427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4D7A54-DC97-4C59-3865-4EC7CAB0B08C}"/>
              </a:ext>
            </a:extLst>
          </p:cNvPr>
          <p:cNvPicPr>
            <a:picLocks noChangeAspect="1"/>
          </p:cNvPicPr>
          <p:nvPr/>
        </p:nvPicPr>
        <p:blipFill rotWithShape="1">
          <a:blip r:embed="rId2"/>
          <a:srcRect l="10985" t="6250" r="58258" b="54475"/>
          <a:stretch/>
        </p:blipFill>
        <p:spPr>
          <a:xfrm>
            <a:off x="297179" y="0"/>
            <a:ext cx="11183620" cy="6858432"/>
          </a:xfrm>
          <a:prstGeom prst="rect">
            <a:avLst/>
          </a:prstGeom>
        </p:spPr>
      </p:pic>
    </p:spTree>
    <p:extLst>
      <p:ext uri="{BB962C8B-B14F-4D97-AF65-F5344CB8AC3E}">
        <p14:creationId xmlns:p14="http://schemas.microsoft.com/office/powerpoint/2010/main" val="302585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8DAE03-CD57-D262-305D-04A9A63C771A}"/>
              </a:ext>
            </a:extLst>
          </p:cNvPr>
          <p:cNvPicPr>
            <a:picLocks noChangeAspect="1"/>
          </p:cNvPicPr>
          <p:nvPr/>
        </p:nvPicPr>
        <p:blipFill rotWithShape="1">
          <a:blip r:embed="rId2"/>
          <a:srcRect l="14139" t="13608" r="64528" b="67034"/>
          <a:stretch/>
        </p:blipFill>
        <p:spPr>
          <a:xfrm>
            <a:off x="193040" y="118658"/>
            <a:ext cx="8341360" cy="3422257"/>
          </a:xfrm>
          <a:prstGeom prst="rect">
            <a:avLst/>
          </a:prstGeom>
        </p:spPr>
      </p:pic>
      <p:pic>
        <p:nvPicPr>
          <p:cNvPr id="11" name="Picture 10">
            <a:extLst>
              <a:ext uri="{FF2B5EF4-FFF2-40B4-BE49-F238E27FC236}">
                <a16:creationId xmlns:a16="http://schemas.microsoft.com/office/drawing/2014/main" id="{28AE6AA0-64FA-4F4E-4B22-D4A5F9D4C15B}"/>
              </a:ext>
            </a:extLst>
          </p:cNvPr>
          <p:cNvPicPr>
            <a:picLocks noChangeAspect="1"/>
          </p:cNvPicPr>
          <p:nvPr/>
        </p:nvPicPr>
        <p:blipFill rotWithShape="1">
          <a:blip r:embed="rId3"/>
          <a:srcRect l="15990" t="13254" r="66770" b="72792"/>
          <a:stretch/>
        </p:blipFill>
        <p:spPr>
          <a:xfrm>
            <a:off x="4226559" y="3659733"/>
            <a:ext cx="7691120" cy="2950072"/>
          </a:xfrm>
          <a:prstGeom prst="rect">
            <a:avLst/>
          </a:prstGeom>
        </p:spPr>
      </p:pic>
      <p:pic>
        <p:nvPicPr>
          <p:cNvPr id="13" name="Picture 12">
            <a:extLst>
              <a:ext uri="{FF2B5EF4-FFF2-40B4-BE49-F238E27FC236}">
                <a16:creationId xmlns:a16="http://schemas.microsoft.com/office/drawing/2014/main" id="{21ABD224-EB62-F811-7739-74C5873DC573}"/>
              </a:ext>
            </a:extLst>
          </p:cNvPr>
          <p:cNvPicPr>
            <a:picLocks noChangeAspect="1"/>
          </p:cNvPicPr>
          <p:nvPr/>
        </p:nvPicPr>
        <p:blipFill rotWithShape="1">
          <a:blip r:embed="rId4"/>
          <a:srcRect l="15583" t="8696" r="75333" b="87732"/>
          <a:stretch/>
        </p:blipFill>
        <p:spPr>
          <a:xfrm>
            <a:off x="193041" y="4332129"/>
            <a:ext cx="3645324" cy="802640"/>
          </a:xfrm>
          <a:prstGeom prst="rect">
            <a:avLst/>
          </a:prstGeom>
        </p:spPr>
      </p:pic>
    </p:spTree>
    <p:extLst>
      <p:ext uri="{BB962C8B-B14F-4D97-AF65-F5344CB8AC3E}">
        <p14:creationId xmlns:p14="http://schemas.microsoft.com/office/powerpoint/2010/main" val="302742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lue and white rectangle with white text&#10;&#10;Description automatically generated">
            <a:extLst>
              <a:ext uri="{FF2B5EF4-FFF2-40B4-BE49-F238E27FC236}">
                <a16:creationId xmlns:a16="http://schemas.microsoft.com/office/drawing/2014/main" id="{CE211596-E635-EAD5-39D5-1793A4F5C3B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3079" y="3627121"/>
            <a:ext cx="6090919" cy="3038371"/>
          </a:xfrm>
        </p:spPr>
      </p:pic>
      <p:pic>
        <p:nvPicPr>
          <p:cNvPr id="4" name="Picture 3">
            <a:extLst>
              <a:ext uri="{FF2B5EF4-FFF2-40B4-BE49-F238E27FC236}">
                <a16:creationId xmlns:a16="http://schemas.microsoft.com/office/drawing/2014/main" id="{960C1986-3767-2A56-F3A7-31C5C7FD914C}"/>
              </a:ext>
            </a:extLst>
          </p:cNvPr>
          <p:cNvPicPr>
            <a:picLocks noChangeAspect="1"/>
          </p:cNvPicPr>
          <p:nvPr/>
        </p:nvPicPr>
        <p:blipFill>
          <a:blip r:embed="rId3"/>
          <a:stretch>
            <a:fillRect/>
          </a:stretch>
        </p:blipFill>
        <p:spPr>
          <a:xfrm>
            <a:off x="273079" y="248085"/>
            <a:ext cx="6090919" cy="3038371"/>
          </a:xfrm>
          <a:prstGeom prst="rect">
            <a:avLst/>
          </a:prstGeom>
        </p:spPr>
      </p:pic>
      <p:pic>
        <p:nvPicPr>
          <p:cNvPr id="8" name="Picture 7" descr="A blue and white rectangle with white text&#10;&#10;Description automatically generated">
            <a:extLst>
              <a:ext uri="{FF2B5EF4-FFF2-40B4-BE49-F238E27FC236}">
                <a16:creationId xmlns:a16="http://schemas.microsoft.com/office/drawing/2014/main" id="{FC53E8B0-A2A0-0AD7-45BC-B1125A5C19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693" y="1818641"/>
            <a:ext cx="5581227" cy="3327665"/>
          </a:xfrm>
          <a:prstGeom prst="rect">
            <a:avLst/>
          </a:prstGeom>
        </p:spPr>
      </p:pic>
    </p:spTree>
    <p:extLst>
      <p:ext uri="{BB962C8B-B14F-4D97-AF65-F5344CB8AC3E}">
        <p14:creationId xmlns:p14="http://schemas.microsoft.com/office/powerpoint/2010/main" val="55199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0C36E-7E23-0F42-5A96-58B1758E80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747315-DE12-4D6C-2E6B-BD737BF8C63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9424E58-B064-D2DE-D12B-3D65199E809F}"/>
              </a:ext>
            </a:extLst>
          </p:cNvPr>
          <p:cNvPicPr>
            <a:picLocks noChangeAspect="1"/>
          </p:cNvPicPr>
          <p:nvPr/>
        </p:nvPicPr>
        <p:blipFill rotWithShape="1">
          <a:blip r:embed="rId2"/>
          <a:srcRect l="13750" t="22577" r="60606" b="52867"/>
          <a:stretch/>
        </p:blipFill>
        <p:spPr>
          <a:xfrm>
            <a:off x="232249" y="276262"/>
            <a:ext cx="11727505" cy="6305479"/>
          </a:xfrm>
          <a:prstGeom prst="rect">
            <a:avLst/>
          </a:prstGeom>
        </p:spPr>
      </p:pic>
    </p:spTree>
    <p:extLst>
      <p:ext uri="{BB962C8B-B14F-4D97-AF65-F5344CB8AC3E}">
        <p14:creationId xmlns:p14="http://schemas.microsoft.com/office/powerpoint/2010/main" val="381647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6F0F8D-E137-B61A-F394-9F3C18403C10}"/>
              </a:ext>
            </a:extLst>
          </p:cNvPr>
          <p:cNvPicPr>
            <a:picLocks noChangeAspect="1"/>
          </p:cNvPicPr>
          <p:nvPr/>
        </p:nvPicPr>
        <p:blipFill rotWithShape="1">
          <a:blip r:embed="rId2"/>
          <a:srcRect l="8182" t="6250" r="56592" b="53272"/>
          <a:stretch/>
        </p:blipFill>
        <p:spPr>
          <a:xfrm>
            <a:off x="344170" y="0"/>
            <a:ext cx="10629903" cy="6858000"/>
          </a:xfrm>
          <a:prstGeom prst="rect">
            <a:avLst/>
          </a:prstGeom>
        </p:spPr>
      </p:pic>
      <p:pic>
        <p:nvPicPr>
          <p:cNvPr id="7" name="Picture 6">
            <a:extLst>
              <a:ext uri="{FF2B5EF4-FFF2-40B4-BE49-F238E27FC236}">
                <a16:creationId xmlns:a16="http://schemas.microsoft.com/office/drawing/2014/main" id="{01F509E4-9B24-C240-E282-5CA289C90BFA}"/>
              </a:ext>
            </a:extLst>
          </p:cNvPr>
          <p:cNvPicPr>
            <a:picLocks noChangeAspect="1"/>
          </p:cNvPicPr>
          <p:nvPr/>
        </p:nvPicPr>
        <p:blipFill>
          <a:blip r:embed="rId3"/>
          <a:stretch>
            <a:fillRect/>
          </a:stretch>
        </p:blipFill>
        <p:spPr>
          <a:xfrm>
            <a:off x="2391447" y="2571543"/>
            <a:ext cx="7409108" cy="2224744"/>
          </a:xfrm>
          <a:prstGeom prst="rect">
            <a:avLst/>
          </a:prstGeom>
        </p:spPr>
      </p:pic>
    </p:spTree>
    <p:extLst>
      <p:ext uri="{BB962C8B-B14F-4D97-AF65-F5344CB8AC3E}">
        <p14:creationId xmlns:p14="http://schemas.microsoft.com/office/powerpoint/2010/main" val="273493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FBA26F-1387-5620-F43C-9E4E6AD9BB0C}"/>
              </a:ext>
            </a:extLst>
          </p:cNvPr>
          <p:cNvPicPr>
            <a:picLocks noChangeAspect="1"/>
          </p:cNvPicPr>
          <p:nvPr/>
        </p:nvPicPr>
        <p:blipFill rotWithShape="1">
          <a:blip r:embed="rId2"/>
          <a:srcRect l="12045" t="5845" r="58561" b="58939"/>
          <a:stretch/>
        </p:blipFill>
        <p:spPr>
          <a:xfrm>
            <a:off x="213361" y="24208"/>
            <a:ext cx="10944168" cy="6809584"/>
          </a:xfrm>
          <a:prstGeom prst="rect">
            <a:avLst/>
          </a:prstGeom>
        </p:spPr>
      </p:pic>
    </p:spTree>
    <p:extLst>
      <p:ext uri="{BB962C8B-B14F-4D97-AF65-F5344CB8AC3E}">
        <p14:creationId xmlns:p14="http://schemas.microsoft.com/office/powerpoint/2010/main" val="285503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C3474D-6C25-33DA-7883-F1C2053DD24A}"/>
              </a:ext>
            </a:extLst>
          </p:cNvPr>
          <p:cNvPicPr>
            <a:picLocks noChangeAspect="1"/>
          </p:cNvPicPr>
          <p:nvPr/>
        </p:nvPicPr>
        <p:blipFill rotWithShape="1">
          <a:blip r:embed="rId2"/>
          <a:srcRect l="35584" t="62027" r="35583" b="8297"/>
          <a:stretch/>
        </p:blipFill>
        <p:spPr>
          <a:xfrm>
            <a:off x="6227794" y="2834640"/>
            <a:ext cx="5964207" cy="3969851"/>
          </a:xfrm>
          <a:prstGeom prst="rect">
            <a:avLst/>
          </a:prstGeom>
        </p:spPr>
      </p:pic>
      <p:pic>
        <p:nvPicPr>
          <p:cNvPr id="5" name="Picture 4">
            <a:extLst>
              <a:ext uri="{FF2B5EF4-FFF2-40B4-BE49-F238E27FC236}">
                <a16:creationId xmlns:a16="http://schemas.microsoft.com/office/drawing/2014/main" id="{1E0767B0-66E2-1AE7-D6FA-DD456EB2407F}"/>
              </a:ext>
            </a:extLst>
          </p:cNvPr>
          <p:cNvPicPr>
            <a:picLocks noChangeAspect="1"/>
          </p:cNvPicPr>
          <p:nvPr/>
        </p:nvPicPr>
        <p:blipFill rotWithShape="1">
          <a:blip r:embed="rId2"/>
          <a:srcRect l="36228" t="25333" r="36277" b="38075"/>
          <a:stretch/>
        </p:blipFill>
        <p:spPr>
          <a:xfrm>
            <a:off x="91440" y="53510"/>
            <a:ext cx="6147925" cy="4754711"/>
          </a:xfrm>
          <a:prstGeom prst="rect">
            <a:avLst/>
          </a:prstGeom>
        </p:spPr>
      </p:pic>
      <p:pic>
        <p:nvPicPr>
          <p:cNvPr id="2" name="Picture 1">
            <a:extLst>
              <a:ext uri="{FF2B5EF4-FFF2-40B4-BE49-F238E27FC236}">
                <a16:creationId xmlns:a16="http://schemas.microsoft.com/office/drawing/2014/main" id="{C13DD207-FF4E-6E2F-D04C-3E5A4EFB14A6}"/>
              </a:ext>
            </a:extLst>
          </p:cNvPr>
          <p:cNvPicPr>
            <a:picLocks noChangeAspect="1"/>
          </p:cNvPicPr>
          <p:nvPr/>
        </p:nvPicPr>
        <p:blipFill rotWithShape="1">
          <a:blip r:embed="rId3"/>
          <a:srcRect l="20909" t="5795" r="66970" b="90916"/>
          <a:stretch/>
        </p:blipFill>
        <p:spPr>
          <a:xfrm>
            <a:off x="7244080" y="940264"/>
            <a:ext cx="4278755" cy="651873"/>
          </a:xfrm>
          <a:prstGeom prst="rect">
            <a:avLst/>
          </a:prstGeom>
        </p:spPr>
      </p:pic>
    </p:spTree>
    <p:extLst>
      <p:ext uri="{BB962C8B-B14F-4D97-AF65-F5344CB8AC3E}">
        <p14:creationId xmlns:p14="http://schemas.microsoft.com/office/powerpoint/2010/main" val="23276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DF538-B725-E87C-E756-4E3480C6CBDE}"/>
              </a:ext>
            </a:extLst>
          </p:cNvPr>
          <p:cNvPicPr>
            <a:picLocks noChangeAspect="1"/>
          </p:cNvPicPr>
          <p:nvPr/>
        </p:nvPicPr>
        <p:blipFill rotWithShape="1">
          <a:blip r:embed="rId2"/>
          <a:srcRect l="11969" t="5576" r="58636" b="55512"/>
          <a:stretch/>
        </p:blipFill>
        <p:spPr>
          <a:xfrm>
            <a:off x="358371" y="13283"/>
            <a:ext cx="9209016" cy="6844717"/>
          </a:xfrm>
          <a:prstGeom prst="rect">
            <a:avLst/>
          </a:prstGeom>
        </p:spPr>
      </p:pic>
      <p:sp>
        <p:nvSpPr>
          <p:cNvPr id="4" name="Rectangle 3">
            <a:extLst>
              <a:ext uri="{FF2B5EF4-FFF2-40B4-BE49-F238E27FC236}">
                <a16:creationId xmlns:a16="http://schemas.microsoft.com/office/drawing/2014/main" id="{4030FB14-B63E-28CF-343A-0E574BA69704}"/>
              </a:ext>
            </a:extLst>
          </p:cNvPr>
          <p:cNvSpPr/>
          <p:nvPr/>
        </p:nvSpPr>
        <p:spPr>
          <a:xfrm>
            <a:off x="1052945" y="692728"/>
            <a:ext cx="7065819" cy="392545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63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C9D358-90E8-70A3-0D13-8BBB40CF0FAF}"/>
              </a:ext>
            </a:extLst>
          </p:cNvPr>
          <p:cNvPicPr>
            <a:picLocks noChangeAspect="1"/>
          </p:cNvPicPr>
          <p:nvPr/>
        </p:nvPicPr>
        <p:blipFill rotWithShape="1">
          <a:blip r:embed="rId2"/>
          <a:srcRect l="11719" t="5845" r="59041" b="57979"/>
          <a:stretch/>
        </p:blipFill>
        <p:spPr>
          <a:xfrm>
            <a:off x="294640" y="0"/>
            <a:ext cx="10617200" cy="6858000"/>
          </a:xfrm>
          <a:prstGeom prst="rect">
            <a:avLst/>
          </a:prstGeom>
        </p:spPr>
      </p:pic>
    </p:spTree>
    <p:extLst>
      <p:ext uri="{BB962C8B-B14F-4D97-AF65-F5344CB8AC3E}">
        <p14:creationId xmlns:p14="http://schemas.microsoft.com/office/powerpoint/2010/main" val="406850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309EAD-604E-DE8E-5272-445A4B70D3EC}"/>
              </a:ext>
            </a:extLst>
          </p:cNvPr>
          <p:cNvPicPr>
            <a:picLocks noChangeAspect="1"/>
          </p:cNvPicPr>
          <p:nvPr/>
        </p:nvPicPr>
        <p:blipFill rotWithShape="1">
          <a:blip r:embed="rId2"/>
          <a:srcRect l="12046" t="5981" r="58485" b="53272"/>
          <a:stretch/>
        </p:blipFill>
        <p:spPr>
          <a:xfrm>
            <a:off x="317501" y="2859"/>
            <a:ext cx="11315699" cy="6855141"/>
          </a:xfrm>
          <a:prstGeom prst="rect">
            <a:avLst/>
          </a:prstGeom>
        </p:spPr>
      </p:pic>
      <p:sp>
        <p:nvSpPr>
          <p:cNvPr id="4" name="Rectangle 3">
            <a:extLst>
              <a:ext uri="{FF2B5EF4-FFF2-40B4-BE49-F238E27FC236}">
                <a16:creationId xmlns:a16="http://schemas.microsoft.com/office/drawing/2014/main" id="{D0272412-286D-0575-28DD-3E46DDD5FF42}"/>
              </a:ext>
            </a:extLst>
          </p:cNvPr>
          <p:cNvSpPr/>
          <p:nvPr/>
        </p:nvSpPr>
        <p:spPr>
          <a:xfrm>
            <a:off x="1357746" y="526934"/>
            <a:ext cx="8243455" cy="20029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82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a:xfrm>
            <a:off x="838200" y="160588"/>
            <a:ext cx="10515600" cy="1325563"/>
          </a:xfrm>
        </p:spPr>
        <p:txBody>
          <a:bodyPr/>
          <a:lstStyle/>
          <a:p>
            <a:pPr algn="ctr"/>
            <a:r>
              <a:rPr lang="en-US" dirty="0"/>
              <a:t>Thank You to Our Donors</a:t>
            </a:r>
            <a:br>
              <a:rPr lang="en-US" dirty="0"/>
            </a:br>
            <a:r>
              <a:rPr lang="en-US" dirty="0"/>
              <a:t>Tier III</a:t>
            </a:r>
          </a:p>
        </p:txBody>
      </p:sp>
      <p:pic>
        <p:nvPicPr>
          <p:cNvPr id="8" name="Picture 7">
            <a:extLst>
              <a:ext uri="{FF2B5EF4-FFF2-40B4-BE49-F238E27FC236}">
                <a16:creationId xmlns:a16="http://schemas.microsoft.com/office/drawing/2014/main" id="{C7969C14-2446-FBF0-465E-535FF4AB0952}"/>
              </a:ext>
            </a:extLst>
          </p:cNvPr>
          <p:cNvPicPr>
            <a:picLocks noChangeAspect="1"/>
          </p:cNvPicPr>
          <p:nvPr/>
        </p:nvPicPr>
        <p:blipFill rotWithShape="1">
          <a:blip r:embed="rId2"/>
          <a:srcRect l="37094" t="38018" r="22872" b="38018"/>
          <a:stretch/>
        </p:blipFill>
        <p:spPr>
          <a:xfrm>
            <a:off x="933907" y="1872048"/>
            <a:ext cx="10624263" cy="3577281"/>
          </a:xfrm>
          <a:prstGeom prst="rect">
            <a:avLst/>
          </a:prstGeom>
        </p:spPr>
      </p:pic>
    </p:spTree>
    <p:extLst>
      <p:ext uri="{BB962C8B-B14F-4D97-AF65-F5344CB8AC3E}">
        <p14:creationId xmlns:p14="http://schemas.microsoft.com/office/powerpoint/2010/main" val="1815492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60A045-692C-17BD-C2DD-11C59F237EBA}"/>
              </a:ext>
            </a:extLst>
          </p:cNvPr>
          <p:cNvPicPr>
            <a:picLocks noChangeAspect="1"/>
          </p:cNvPicPr>
          <p:nvPr/>
        </p:nvPicPr>
        <p:blipFill rotWithShape="1">
          <a:blip r:embed="rId2"/>
          <a:srcRect l="14918" t="14887" r="63193" b="54621"/>
          <a:stretch/>
        </p:blipFill>
        <p:spPr>
          <a:xfrm>
            <a:off x="284480" y="0"/>
            <a:ext cx="11287761" cy="6771624"/>
          </a:xfrm>
          <a:prstGeom prst="rect">
            <a:avLst/>
          </a:prstGeom>
        </p:spPr>
      </p:pic>
    </p:spTree>
    <p:extLst>
      <p:ext uri="{BB962C8B-B14F-4D97-AF65-F5344CB8AC3E}">
        <p14:creationId xmlns:p14="http://schemas.microsoft.com/office/powerpoint/2010/main" val="101236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39AA0-43C7-DA42-A348-E5B33AB727AC}"/>
              </a:ext>
            </a:extLst>
          </p:cNvPr>
          <p:cNvPicPr>
            <a:picLocks noChangeAspect="1"/>
          </p:cNvPicPr>
          <p:nvPr/>
        </p:nvPicPr>
        <p:blipFill rotWithShape="1">
          <a:blip r:embed="rId2"/>
          <a:srcRect l="2250" t="35852" r="28808" b="15407"/>
          <a:stretch/>
        </p:blipFill>
        <p:spPr>
          <a:xfrm>
            <a:off x="213449" y="876300"/>
            <a:ext cx="11765103" cy="4678680"/>
          </a:xfrm>
          <a:prstGeom prst="rect">
            <a:avLst/>
          </a:prstGeom>
        </p:spPr>
      </p:pic>
    </p:spTree>
    <p:extLst>
      <p:ext uri="{BB962C8B-B14F-4D97-AF65-F5344CB8AC3E}">
        <p14:creationId xmlns:p14="http://schemas.microsoft.com/office/powerpoint/2010/main" val="421272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06B637-FB6F-B640-3D88-397AA8CA07D3}"/>
              </a:ext>
            </a:extLst>
          </p:cNvPr>
          <p:cNvPicPr>
            <a:picLocks noChangeAspect="1"/>
          </p:cNvPicPr>
          <p:nvPr/>
        </p:nvPicPr>
        <p:blipFill rotWithShape="1">
          <a:blip r:embed="rId2"/>
          <a:srcRect l="24083" t="9778" r="20667" b="2667"/>
          <a:stretch/>
        </p:blipFill>
        <p:spPr>
          <a:xfrm>
            <a:off x="284480" y="142829"/>
            <a:ext cx="10901680" cy="6572343"/>
          </a:xfrm>
          <a:prstGeom prst="rect">
            <a:avLst/>
          </a:prstGeom>
        </p:spPr>
      </p:pic>
    </p:spTree>
    <p:extLst>
      <p:ext uri="{BB962C8B-B14F-4D97-AF65-F5344CB8AC3E}">
        <p14:creationId xmlns:p14="http://schemas.microsoft.com/office/powerpoint/2010/main" val="378101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48BA96-D38C-8578-A061-765401D3D1CB}"/>
              </a:ext>
            </a:extLst>
          </p:cNvPr>
          <p:cNvPicPr>
            <a:picLocks noChangeAspect="1"/>
          </p:cNvPicPr>
          <p:nvPr/>
        </p:nvPicPr>
        <p:blipFill rotWithShape="1">
          <a:blip r:embed="rId2"/>
          <a:srcRect l="14091" t="9841" r="62879" b="56312"/>
          <a:stretch/>
        </p:blipFill>
        <p:spPr>
          <a:xfrm>
            <a:off x="186843" y="264160"/>
            <a:ext cx="9058757" cy="6561952"/>
          </a:xfrm>
          <a:prstGeom prst="rect">
            <a:avLst/>
          </a:prstGeom>
        </p:spPr>
      </p:pic>
    </p:spTree>
    <p:extLst>
      <p:ext uri="{BB962C8B-B14F-4D97-AF65-F5344CB8AC3E}">
        <p14:creationId xmlns:p14="http://schemas.microsoft.com/office/powerpoint/2010/main" val="29319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779C2E-3EF4-0365-DF96-0FBAFB88A96F}"/>
              </a:ext>
            </a:extLst>
          </p:cNvPr>
          <p:cNvPicPr>
            <a:picLocks noChangeAspect="1"/>
          </p:cNvPicPr>
          <p:nvPr/>
        </p:nvPicPr>
        <p:blipFill rotWithShape="1">
          <a:blip r:embed="rId2"/>
          <a:srcRect l="13940" t="9572" r="62688" b="53272"/>
          <a:stretch/>
        </p:blipFill>
        <p:spPr>
          <a:xfrm>
            <a:off x="13583" y="757384"/>
            <a:ext cx="6001139" cy="6029497"/>
          </a:xfrm>
          <a:prstGeom prst="rect">
            <a:avLst/>
          </a:prstGeom>
        </p:spPr>
      </p:pic>
      <p:pic>
        <p:nvPicPr>
          <p:cNvPr id="6" name="Picture 5">
            <a:extLst>
              <a:ext uri="{FF2B5EF4-FFF2-40B4-BE49-F238E27FC236}">
                <a16:creationId xmlns:a16="http://schemas.microsoft.com/office/drawing/2014/main" id="{088BB7FF-E32D-AE13-384A-CBEB4E41A899}"/>
              </a:ext>
            </a:extLst>
          </p:cNvPr>
          <p:cNvPicPr>
            <a:picLocks noChangeAspect="1"/>
          </p:cNvPicPr>
          <p:nvPr/>
        </p:nvPicPr>
        <p:blipFill rotWithShape="1">
          <a:blip r:embed="rId3"/>
          <a:srcRect l="13636" t="10163" r="62425" b="52868"/>
          <a:stretch/>
        </p:blipFill>
        <p:spPr>
          <a:xfrm>
            <a:off x="6177282" y="830137"/>
            <a:ext cx="6001140" cy="6027865"/>
          </a:xfrm>
          <a:prstGeom prst="rect">
            <a:avLst/>
          </a:prstGeom>
        </p:spPr>
      </p:pic>
      <p:pic>
        <p:nvPicPr>
          <p:cNvPr id="8" name="Picture 7">
            <a:extLst>
              <a:ext uri="{FF2B5EF4-FFF2-40B4-BE49-F238E27FC236}">
                <a16:creationId xmlns:a16="http://schemas.microsoft.com/office/drawing/2014/main" id="{17A5D5D5-70FA-1933-D17F-306A955851F6}"/>
              </a:ext>
            </a:extLst>
          </p:cNvPr>
          <p:cNvPicPr>
            <a:picLocks noChangeAspect="1"/>
          </p:cNvPicPr>
          <p:nvPr/>
        </p:nvPicPr>
        <p:blipFill rotWithShape="1">
          <a:blip r:embed="rId4"/>
          <a:srcRect l="20909" t="5795" r="66970" b="90916"/>
          <a:stretch/>
        </p:blipFill>
        <p:spPr>
          <a:xfrm>
            <a:off x="7792720" y="178264"/>
            <a:ext cx="4278755" cy="651873"/>
          </a:xfrm>
          <a:prstGeom prst="rect">
            <a:avLst/>
          </a:prstGeom>
        </p:spPr>
      </p:pic>
    </p:spTree>
    <p:extLst>
      <p:ext uri="{BB962C8B-B14F-4D97-AF65-F5344CB8AC3E}">
        <p14:creationId xmlns:p14="http://schemas.microsoft.com/office/powerpoint/2010/main" val="44556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8672F7-35AC-BF5F-50E9-532814DC51CA}"/>
              </a:ext>
            </a:extLst>
          </p:cNvPr>
          <p:cNvPicPr>
            <a:picLocks noChangeAspect="1"/>
          </p:cNvPicPr>
          <p:nvPr/>
        </p:nvPicPr>
        <p:blipFill rotWithShape="1">
          <a:blip r:embed="rId2"/>
          <a:srcRect l="17305" t="15772" r="67806" b="53746"/>
          <a:stretch/>
        </p:blipFill>
        <p:spPr>
          <a:xfrm>
            <a:off x="-1" y="0"/>
            <a:ext cx="5965621" cy="6858000"/>
          </a:xfrm>
          <a:prstGeom prst="rect">
            <a:avLst/>
          </a:prstGeom>
        </p:spPr>
      </p:pic>
      <p:pic>
        <p:nvPicPr>
          <p:cNvPr id="7" name="Picture 6">
            <a:extLst>
              <a:ext uri="{FF2B5EF4-FFF2-40B4-BE49-F238E27FC236}">
                <a16:creationId xmlns:a16="http://schemas.microsoft.com/office/drawing/2014/main" id="{E34CCFE5-86AD-CEC2-3425-8BA5535A5F23}"/>
              </a:ext>
            </a:extLst>
          </p:cNvPr>
          <p:cNvPicPr>
            <a:picLocks noChangeAspect="1"/>
          </p:cNvPicPr>
          <p:nvPr/>
        </p:nvPicPr>
        <p:blipFill rotWithShape="1">
          <a:blip r:embed="rId3"/>
          <a:srcRect l="17121" t="12862" r="67652" b="59479"/>
          <a:stretch/>
        </p:blipFill>
        <p:spPr>
          <a:xfrm>
            <a:off x="5994400" y="320344"/>
            <a:ext cx="6096000" cy="6217312"/>
          </a:xfrm>
          <a:prstGeom prst="rect">
            <a:avLst/>
          </a:prstGeom>
        </p:spPr>
      </p:pic>
    </p:spTree>
    <p:extLst>
      <p:ext uri="{BB962C8B-B14F-4D97-AF65-F5344CB8AC3E}">
        <p14:creationId xmlns:p14="http://schemas.microsoft.com/office/powerpoint/2010/main" val="268807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1E014-E9F9-BBE0-2980-5A0F65F36670}"/>
              </a:ext>
            </a:extLst>
          </p:cNvPr>
          <p:cNvPicPr>
            <a:picLocks noChangeAspect="1"/>
          </p:cNvPicPr>
          <p:nvPr/>
        </p:nvPicPr>
        <p:blipFill rotWithShape="1">
          <a:blip r:embed="rId3"/>
          <a:srcRect l="26833" t="26962" r="28667" b="7704"/>
          <a:stretch/>
        </p:blipFill>
        <p:spPr>
          <a:xfrm>
            <a:off x="5527040" y="626610"/>
            <a:ext cx="6339841" cy="5235711"/>
          </a:xfrm>
          <a:prstGeom prst="rect">
            <a:avLst/>
          </a:prstGeom>
        </p:spPr>
      </p:pic>
      <p:pic>
        <p:nvPicPr>
          <p:cNvPr id="10" name="Picture 9">
            <a:extLst>
              <a:ext uri="{FF2B5EF4-FFF2-40B4-BE49-F238E27FC236}">
                <a16:creationId xmlns:a16="http://schemas.microsoft.com/office/drawing/2014/main" id="{CAD08497-9753-70A9-5FDC-94D94BAC0248}"/>
              </a:ext>
            </a:extLst>
          </p:cNvPr>
          <p:cNvPicPr>
            <a:picLocks noChangeAspect="1"/>
          </p:cNvPicPr>
          <p:nvPr/>
        </p:nvPicPr>
        <p:blipFill rotWithShape="1">
          <a:blip r:embed="rId4"/>
          <a:srcRect l="5177" t="4090" r="4890" b="4635"/>
          <a:stretch/>
        </p:blipFill>
        <p:spPr>
          <a:xfrm>
            <a:off x="480733" y="873760"/>
            <a:ext cx="4639907" cy="4709160"/>
          </a:xfrm>
          <a:prstGeom prst="rect">
            <a:avLst/>
          </a:prstGeom>
        </p:spPr>
      </p:pic>
    </p:spTree>
    <p:extLst>
      <p:ext uri="{BB962C8B-B14F-4D97-AF65-F5344CB8AC3E}">
        <p14:creationId xmlns:p14="http://schemas.microsoft.com/office/powerpoint/2010/main" val="325897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EDA319-1539-8FFC-190A-3238EF422CA0}"/>
              </a:ext>
            </a:extLst>
          </p:cNvPr>
          <p:cNvPicPr>
            <a:picLocks noChangeAspect="1"/>
          </p:cNvPicPr>
          <p:nvPr/>
        </p:nvPicPr>
        <p:blipFill rotWithShape="1">
          <a:blip r:embed="rId2"/>
          <a:srcRect l="13499" t="17926" r="14584" b="6666"/>
          <a:stretch/>
        </p:blipFill>
        <p:spPr>
          <a:xfrm>
            <a:off x="990600" y="876868"/>
            <a:ext cx="10429240" cy="5104264"/>
          </a:xfrm>
          <a:prstGeom prst="rect">
            <a:avLst/>
          </a:prstGeom>
        </p:spPr>
      </p:pic>
    </p:spTree>
    <p:extLst>
      <p:ext uri="{BB962C8B-B14F-4D97-AF65-F5344CB8AC3E}">
        <p14:creationId xmlns:p14="http://schemas.microsoft.com/office/powerpoint/2010/main" val="144356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13CE03B5-FFFB-1480-1116-6EA72C382419}"/>
              </a:ext>
            </a:extLst>
          </p:cNvPr>
          <p:cNvSpPr>
            <a:spLocks noGrp="1"/>
          </p:cNvSpPr>
          <p:nvPr>
            <p:ph type="ctrTitle"/>
          </p:nvPr>
        </p:nvSpPr>
        <p:spPr>
          <a:xfrm>
            <a:off x="355353" y="397329"/>
            <a:ext cx="11836647" cy="1272116"/>
          </a:xfrm>
          <a:solidFill>
            <a:schemeClr val="bg1"/>
          </a:solidFill>
        </p:spPr>
        <p:txBody>
          <a:bodyPr>
            <a:normAutofit/>
          </a:bodyPr>
          <a:lstStyle/>
          <a:p>
            <a:pPr algn="ctr"/>
            <a:r>
              <a:rPr lang="en-US" b="1" dirty="0">
                <a:solidFill>
                  <a:srgbClr val="7EAF18"/>
                </a:solidFill>
                <a:latin typeface="Arial" panose="020B0604020202020204" pitchFamily="34" charset="0"/>
                <a:cs typeface="Arial" panose="020B0604020202020204" pitchFamily="34" charset="0"/>
              </a:rPr>
              <a:t>Support Our Advocacy Efforts</a:t>
            </a:r>
          </a:p>
        </p:txBody>
      </p:sp>
      <p:sp>
        <p:nvSpPr>
          <p:cNvPr id="5" name="Content Placeholder 2">
            <a:extLst>
              <a:ext uri="{FF2B5EF4-FFF2-40B4-BE49-F238E27FC236}">
                <a16:creationId xmlns:a16="http://schemas.microsoft.com/office/drawing/2014/main" id="{D654B847-7274-571E-6E43-C5F168900C8F}"/>
              </a:ext>
            </a:extLst>
          </p:cNvPr>
          <p:cNvSpPr txBox="1">
            <a:spLocks/>
          </p:cNvSpPr>
          <p:nvPr/>
        </p:nvSpPr>
        <p:spPr>
          <a:xfrm>
            <a:off x="5355976" y="2336584"/>
            <a:ext cx="5839943" cy="4124087"/>
          </a:xfrm>
          <a:prstGeom prst="rect">
            <a:avLst/>
          </a:prstGeom>
        </p:spPr>
        <p:txBody>
          <a:bodyPr vert="horz" lIns="121920" tIns="60960" rIns="121920" bIns="6096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1219170">
              <a:spcBef>
                <a:spcPts val="1333"/>
              </a:spcBef>
              <a:defRPr/>
            </a:pPr>
            <a:r>
              <a:rPr lang="en-US" sz="4267" b="1" dirty="0">
                <a:solidFill>
                  <a:srgbClr val="414042"/>
                </a:solidFill>
                <a:latin typeface="Calibri"/>
              </a:rPr>
              <a:t>The VRMA Advocacy Fund </a:t>
            </a:r>
            <a:r>
              <a:rPr lang="en-US" sz="4267" dirty="0">
                <a:solidFill>
                  <a:srgbClr val="414042"/>
                </a:solidFill>
                <a:latin typeface="Calibri"/>
              </a:rPr>
              <a:t>helps fight for reasonable regulations that benefit both communities and the vacation rental market. Scan the QR code to learn more!</a:t>
            </a:r>
          </a:p>
          <a:p>
            <a:pPr defTabSz="1219170">
              <a:spcBef>
                <a:spcPts val="1333"/>
              </a:spcBef>
              <a:defRPr/>
            </a:pPr>
            <a:endParaRPr lang="en-US" sz="3200" dirty="0">
              <a:solidFill>
                <a:srgbClr val="414042"/>
              </a:solidFill>
              <a:latin typeface="Calibri"/>
            </a:endParaRPr>
          </a:p>
        </p:txBody>
      </p:sp>
      <p:pic>
        <p:nvPicPr>
          <p:cNvPr id="6" name="Picture 5">
            <a:extLst>
              <a:ext uri="{FF2B5EF4-FFF2-40B4-BE49-F238E27FC236}">
                <a16:creationId xmlns:a16="http://schemas.microsoft.com/office/drawing/2014/main" id="{99EC9EB7-413B-068D-0F7D-381D43CE0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081" y="1967133"/>
            <a:ext cx="3654668" cy="1461867"/>
          </a:xfrm>
          <a:prstGeom prst="rect">
            <a:avLst/>
          </a:prstGeom>
        </p:spPr>
      </p:pic>
      <p:pic>
        <p:nvPicPr>
          <p:cNvPr id="11" name="Picture 10" descr="A qr code on a black background&#10;&#10;Description automatically generated">
            <a:extLst>
              <a:ext uri="{FF2B5EF4-FFF2-40B4-BE49-F238E27FC236}">
                <a16:creationId xmlns:a16="http://schemas.microsoft.com/office/drawing/2014/main" id="{2491DF58-60C4-76F3-AC31-9451123E7875}"/>
              </a:ext>
            </a:extLst>
          </p:cNvPr>
          <p:cNvPicPr>
            <a:picLocks noChangeAspect="1"/>
          </p:cNvPicPr>
          <p:nvPr/>
        </p:nvPicPr>
        <p:blipFill rotWithShape="1">
          <a:blip r:embed="rId3"/>
          <a:srcRect l="5840" t="7156" r="6752" b="6669"/>
          <a:stretch/>
        </p:blipFill>
        <p:spPr>
          <a:xfrm>
            <a:off x="1213255" y="3429000"/>
            <a:ext cx="3220319" cy="3174906"/>
          </a:xfrm>
          <a:prstGeom prst="rect">
            <a:avLst/>
          </a:prstGeom>
        </p:spPr>
      </p:pic>
    </p:spTree>
    <p:extLst>
      <p:ext uri="{BB962C8B-B14F-4D97-AF65-F5344CB8AC3E}">
        <p14:creationId xmlns:p14="http://schemas.microsoft.com/office/powerpoint/2010/main" val="425778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D2A5F2-9743-0046-C6AE-72FF1736BF59}"/>
              </a:ext>
            </a:extLst>
          </p:cNvPr>
          <p:cNvSpPr>
            <a:spLocks noGrp="1"/>
          </p:cNvSpPr>
          <p:nvPr>
            <p:ph type="subTitle" idx="1"/>
          </p:nvPr>
        </p:nvSpPr>
        <p:spPr>
          <a:xfrm>
            <a:off x="1524000" y="3602037"/>
            <a:ext cx="9608820" cy="1918017"/>
          </a:xfrm>
        </p:spPr>
        <p:txBody>
          <a:bodyPr>
            <a:normAutofit fontScale="92500" lnSpcReduction="10000"/>
          </a:bodyPr>
          <a:lstStyle/>
          <a:p>
            <a:r>
              <a:rPr lang="en-US" sz="2800" b="1" dirty="0"/>
              <a:t>Nick Scarci</a:t>
            </a:r>
          </a:p>
          <a:p>
            <a:r>
              <a:rPr lang="en-US" sz="2800" b="1" dirty="0"/>
              <a:t>niscarci@vrma.org</a:t>
            </a:r>
          </a:p>
          <a:p>
            <a:endParaRPr lang="en-US" sz="2800" b="1" dirty="0"/>
          </a:p>
          <a:p>
            <a:r>
              <a:rPr lang="en-US" sz="2800" b="1" dirty="0"/>
              <a:t>Alex McIntyre </a:t>
            </a:r>
          </a:p>
          <a:p>
            <a:r>
              <a:rPr lang="en-US" sz="2800" b="1" dirty="0"/>
              <a:t>amcintyre@vrma.org </a:t>
            </a:r>
          </a:p>
          <a:p>
            <a:endParaRPr lang="en-US" b="1" dirty="0"/>
          </a:p>
        </p:txBody>
      </p:sp>
      <p:sp>
        <p:nvSpPr>
          <p:cNvPr id="4" name="Title 1">
            <a:extLst>
              <a:ext uri="{FF2B5EF4-FFF2-40B4-BE49-F238E27FC236}">
                <a16:creationId xmlns:a16="http://schemas.microsoft.com/office/drawing/2014/main" id="{CD59DADD-45F2-DF61-A9D7-B20D90097C3C}"/>
              </a:ext>
            </a:extLst>
          </p:cNvPr>
          <p:cNvSpPr>
            <a:spLocks noGrp="1"/>
          </p:cNvSpPr>
          <p:nvPr>
            <p:ph type="ctrTitle"/>
          </p:nvPr>
        </p:nvSpPr>
        <p:spPr>
          <a:xfrm>
            <a:off x="1524000" y="1122363"/>
            <a:ext cx="9144000" cy="1918017"/>
          </a:xfrm>
        </p:spPr>
        <p:txBody>
          <a:bodyPr/>
          <a:lstStyle/>
          <a:p>
            <a:r>
              <a:rPr lang="en-US" sz="7200" dirty="0"/>
              <a:t>Contact</a:t>
            </a:r>
            <a:r>
              <a:rPr lang="en-US" dirty="0"/>
              <a:t> Information</a:t>
            </a:r>
          </a:p>
        </p:txBody>
      </p:sp>
      <p:sp>
        <p:nvSpPr>
          <p:cNvPr id="5" name="Subtitle 2">
            <a:extLst>
              <a:ext uri="{FF2B5EF4-FFF2-40B4-BE49-F238E27FC236}">
                <a16:creationId xmlns:a16="http://schemas.microsoft.com/office/drawing/2014/main" id="{2931096E-B532-7E63-C165-6EFC50C6C094}"/>
              </a:ext>
            </a:extLst>
          </p:cNvPr>
          <p:cNvSpPr txBox="1">
            <a:spLocks/>
          </p:cNvSpPr>
          <p:nvPr/>
        </p:nvSpPr>
        <p:spPr>
          <a:xfrm>
            <a:off x="4634865" y="6081711"/>
            <a:ext cx="2922270" cy="61785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2400" kern="1200" spc="-40" baseline="0">
                <a:solidFill>
                  <a:schemeClr val="bg1"/>
                </a:solidFill>
                <a:latin typeface="+mj-lt"/>
                <a:ea typeface="+mn-ea"/>
                <a:cs typeface="+mn-cs"/>
              </a:defRPr>
            </a:lvl1pPr>
            <a:lvl2pPr marL="457200" indent="0" algn="ctr" defTabSz="914400" rtl="0" eaLnBrk="1" latinLnBrk="0" hangingPunct="1">
              <a:lnSpc>
                <a:spcPct val="100000"/>
              </a:lnSpc>
              <a:spcBef>
                <a:spcPts val="0"/>
              </a:spcBef>
              <a:buFont typeface="Arial" panose="020B0604020202020204" pitchFamily="34" charset="0"/>
              <a:buNone/>
              <a:defRPr sz="2000" kern="1200" spc="-40" baseline="0">
                <a:solidFill>
                  <a:schemeClr val="tx1"/>
                </a:solidFill>
                <a:latin typeface="+mj-lt"/>
                <a:ea typeface="+mn-ea"/>
                <a:cs typeface="+mn-cs"/>
              </a:defRPr>
            </a:lvl2pPr>
            <a:lvl3pPr marL="914400" indent="0" algn="ctr" defTabSz="914400" rtl="0" eaLnBrk="1" latinLnBrk="0" hangingPunct="1">
              <a:lnSpc>
                <a:spcPct val="100000"/>
              </a:lnSpc>
              <a:spcBef>
                <a:spcPts val="0"/>
              </a:spcBef>
              <a:buFont typeface="Arial" panose="020B0604020202020204" pitchFamily="34" charset="0"/>
              <a:buNone/>
              <a:defRPr sz="1800" kern="1200" spc="-40" baseline="0">
                <a:solidFill>
                  <a:schemeClr val="tx1"/>
                </a:solidFill>
                <a:latin typeface="+mj-lt"/>
                <a:ea typeface="+mn-ea"/>
                <a:cs typeface="+mn-cs"/>
              </a:defRPr>
            </a:lvl3pPr>
            <a:lvl4pPr marL="1371600" indent="0" algn="ctr" defTabSz="914400" rtl="0" eaLnBrk="1" latinLnBrk="0" hangingPunct="1">
              <a:lnSpc>
                <a:spcPct val="100000"/>
              </a:lnSpc>
              <a:spcBef>
                <a:spcPts val="0"/>
              </a:spcBef>
              <a:buFont typeface="Arial" panose="020B0604020202020204" pitchFamily="34" charset="0"/>
              <a:buNone/>
              <a:defRPr sz="1600" kern="1200" spc="-40" baseline="0">
                <a:solidFill>
                  <a:schemeClr val="tx1"/>
                </a:solidFill>
                <a:latin typeface="+mj-lt"/>
                <a:ea typeface="+mn-ea"/>
                <a:cs typeface="+mn-cs"/>
              </a:defRPr>
            </a:lvl4pPr>
            <a:lvl5pPr marL="1828800" indent="0" algn="ctr" defTabSz="914400" rtl="0" eaLnBrk="1" latinLnBrk="0" hangingPunct="1">
              <a:lnSpc>
                <a:spcPct val="100000"/>
              </a:lnSpc>
              <a:spcBef>
                <a:spcPts val="0"/>
              </a:spcBef>
              <a:buFont typeface="Arial" panose="020B0604020202020204" pitchFamily="34" charset="0"/>
              <a:buNone/>
              <a:defRPr sz="1600" kern="1200" spc="-40" baseline="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i="1" dirty="0"/>
              <a:t>Thanks for joining!</a:t>
            </a:r>
          </a:p>
          <a:p>
            <a:endParaRPr lang="en-US" b="1" dirty="0"/>
          </a:p>
        </p:txBody>
      </p:sp>
    </p:spTree>
    <p:extLst>
      <p:ext uri="{BB962C8B-B14F-4D97-AF65-F5344CB8AC3E}">
        <p14:creationId xmlns:p14="http://schemas.microsoft.com/office/powerpoint/2010/main" val="382439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C00D-3A92-67B9-8775-5836F87D5AC6}"/>
              </a:ext>
            </a:extLst>
          </p:cNvPr>
          <p:cNvSpPr>
            <a:spLocks noGrp="1"/>
          </p:cNvSpPr>
          <p:nvPr>
            <p:ph type="ctrTitle"/>
          </p:nvPr>
        </p:nvSpPr>
        <p:spPr/>
        <p:txBody>
          <a:bodyPr/>
          <a:lstStyle/>
          <a:p>
            <a:r>
              <a:rPr lang="en-US" dirty="0"/>
              <a:t>Parameters</a:t>
            </a:r>
          </a:p>
        </p:txBody>
      </p:sp>
      <p:sp>
        <p:nvSpPr>
          <p:cNvPr id="3" name="Subtitle 2">
            <a:extLst>
              <a:ext uri="{FF2B5EF4-FFF2-40B4-BE49-F238E27FC236}">
                <a16:creationId xmlns:a16="http://schemas.microsoft.com/office/drawing/2014/main" id="{7A676ED9-523C-8F6E-8DC3-5AAB2A33613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82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96240" y="266701"/>
            <a:ext cx="11399520" cy="1325563"/>
          </a:xfrm>
        </p:spPr>
        <p:txBody>
          <a:bodyPr/>
          <a:lstStyle/>
          <a:p>
            <a:r>
              <a:rPr lang="en-US" sz="4400" b="0" i="0" u="none" strike="noStrike" dirty="0">
                <a:solidFill>
                  <a:srgbClr val="7F499C"/>
                </a:solidFill>
                <a:effectLst/>
                <a:latin typeface="Arial" panose="020B0604020202020204" pitchFamily="34" charset="0"/>
              </a:rPr>
              <a:t>VRMA ADVOCACY FUND GRANT GUIDELINES</a:t>
            </a:r>
            <a:endParaRPr lang="en-US" dirty="0"/>
          </a:p>
        </p:txBody>
      </p:sp>
      <p:sp>
        <p:nvSpPr>
          <p:cNvPr id="9" name="Content Placeholder 8"/>
          <p:cNvSpPr>
            <a:spLocks noGrp="1"/>
          </p:cNvSpPr>
          <p:nvPr>
            <p:ph idx="1"/>
          </p:nvPr>
        </p:nvSpPr>
        <p:spPr>
          <a:xfrm>
            <a:off x="228600" y="1825624"/>
            <a:ext cx="11722100" cy="4765675"/>
          </a:xfrm>
        </p:spPr>
        <p:txBody>
          <a:bodyPr>
            <a:normAutofit fontScale="92500" lnSpcReduction="20000"/>
          </a:bodyPr>
          <a:lstStyle/>
          <a:p>
            <a:pPr marL="0" indent="0" rtl="0">
              <a:spcBef>
                <a:spcPts val="0"/>
              </a:spcBef>
              <a:spcAft>
                <a:spcPts val="0"/>
              </a:spcAft>
              <a:buNone/>
            </a:pPr>
            <a:r>
              <a:rPr lang="en-US" b="0" i="0" u="none" strike="noStrike" dirty="0">
                <a:solidFill>
                  <a:srgbClr val="414042"/>
                </a:solidFill>
                <a:effectLst/>
                <a:highlight>
                  <a:srgbClr val="FFFFFF"/>
                </a:highlight>
                <a:latin typeface="Arial" panose="020B0604020202020204" pitchFamily="34" charset="0"/>
              </a:rPr>
              <a:t>1. The VRMA Advocacy fund provides financial assistance to support state, local and regional VRMA-affiliated coalitions or organizations to successfully deal with a legislative, regulatory, or ballot issue which could set a national precedent and requires financial support from VRMA to succeed. The Fund seeks to help a variety of groups and coalitions, especially those facing a new issue or who have just created a group, in order to get them started on larger and more robust advocacy efforts.</a:t>
            </a:r>
            <a:endParaRPr lang="en-US" sz="3200" dirty="0">
              <a:highlight>
                <a:srgbClr val="FFFFFF"/>
              </a:highlight>
            </a:endParaRPr>
          </a:p>
          <a:p>
            <a:pPr marL="0" indent="0" rtl="0">
              <a:spcBef>
                <a:spcPts val="0"/>
              </a:spcBef>
              <a:spcAft>
                <a:spcPts val="0"/>
              </a:spcAft>
              <a:buNone/>
            </a:pPr>
            <a:endParaRPr lang="en-US" b="0" i="0" u="none" strike="noStrike" dirty="0">
              <a:solidFill>
                <a:srgbClr val="414042"/>
              </a:solidFill>
              <a:effectLst/>
              <a:highlight>
                <a:srgbClr val="FFFFFF"/>
              </a:highlight>
              <a:latin typeface="Arial" panose="020B0604020202020204" pitchFamily="34" charset="0"/>
            </a:endParaRPr>
          </a:p>
          <a:p>
            <a:pPr marL="0" indent="0" rtl="0">
              <a:spcBef>
                <a:spcPts val="0"/>
              </a:spcBef>
              <a:spcAft>
                <a:spcPts val="0"/>
              </a:spcAft>
              <a:buNone/>
            </a:pPr>
            <a:r>
              <a:rPr lang="en-US" b="0" i="0" u="none" strike="noStrike" dirty="0">
                <a:solidFill>
                  <a:srgbClr val="414042"/>
                </a:solidFill>
                <a:effectLst/>
                <a:highlight>
                  <a:srgbClr val="FFFFFF"/>
                </a:highlight>
                <a:latin typeface="Arial" panose="020B0604020202020204" pitchFamily="34" charset="0"/>
              </a:rPr>
              <a:t>The most important criteria which the committee will evaluate includes:</a:t>
            </a:r>
          </a:p>
          <a:p>
            <a:pPr marL="0" indent="0" rtl="0">
              <a:spcBef>
                <a:spcPts val="0"/>
              </a:spcBef>
              <a:spcAft>
                <a:spcPts val="0"/>
              </a:spcAft>
              <a:buNone/>
            </a:pPr>
            <a:endParaRPr lang="en-US" sz="3200" b="0" dirty="0">
              <a:effectLst/>
              <a:highlight>
                <a:srgbClr val="FFFFFF"/>
              </a:highlight>
            </a:endParaRPr>
          </a:p>
          <a:p>
            <a:pPr lvl="1" fontAlgn="base"/>
            <a:r>
              <a:rPr lang="en-US" b="0" i="0" u="none" strike="noStrike" dirty="0">
                <a:solidFill>
                  <a:srgbClr val="414042"/>
                </a:solidFill>
                <a:effectLst/>
                <a:highlight>
                  <a:srgbClr val="FFFFFF"/>
                </a:highlight>
                <a:latin typeface="Arial" panose="020B0604020202020204" pitchFamily="34" charset="0"/>
              </a:rPr>
              <a:t>Winnability and potential positive outcomes</a:t>
            </a:r>
          </a:p>
          <a:p>
            <a:pPr lvl="1" fontAlgn="base"/>
            <a:r>
              <a:rPr lang="en-US" b="0" i="0" u="none" strike="noStrike" dirty="0">
                <a:solidFill>
                  <a:srgbClr val="414042"/>
                </a:solidFill>
                <a:effectLst/>
                <a:highlight>
                  <a:srgbClr val="FFFFFF"/>
                </a:highlight>
                <a:latin typeface="Arial" panose="020B0604020202020204" pitchFamily="34" charset="0"/>
              </a:rPr>
              <a:t>Potential to set an important precedent</a:t>
            </a:r>
          </a:p>
          <a:p>
            <a:pPr lvl="1" fontAlgn="base"/>
            <a:r>
              <a:rPr lang="en-US" b="0" i="0" u="none" strike="noStrike" dirty="0">
                <a:solidFill>
                  <a:srgbClr val="414042"/>
                </a:solidFill>
                <a:effectLst/>
                <a:highlight>
                  <a:srgbClr val="FFFFFF"/>
                </a:highlight>
                <a:latin typeface="Arial" panose="020B0604020202020204" pitchFamily="34" charset="0"/>
              </a:rPr>
              <a:t>Other funds raised</a:t>
            </a:r>
          </a:p>
          <a:p>
            <a:pPr lvl="1" fontAlgn="base"/>
            <a:r>
              <a:rPr lang="en-US" b="0" i="0" u="none" strike="noStrike" dirty="0">
                <a:solidFill>
                  <a:srgbClr val="414042"/>
                </a:solidFill>
                <a:effectLst/>
                <a:highlight>
                  <a:srgbClr val="FFFFFF"/>
                </a:highlight>
                <a:latin typeface="Arial" panose="020B0604020202020204" pitchFamily="34" charset="0"/>
              </a:rPr>
              <a:t>Specific and detailed plans for the funding</a:t>
            </a:r>
          </a:p>
          <a:p>
            <a:pPr lvl="1" fontAlgn="base"/>
            <a:r>
              <a:rPr lang="en-US" b="0" i="0" u="none" strike="noStrike" dirty="0">
                <a:solidFill>
                  <a:srgbClr val="414042"/>
                </a:solidFill>
                <a:effectLst/>
                <a:highlight>
                  <a:srgbClr val="FFFFFF"/>
                </a:highlight>
                <a:latin typeface="Arial" panose="020B0604020202020204" pitchFamily="34" charset="0"/>
              </a:rPr>
              <a:t>Existing advocacy work and/or a strategy to continue the work into the future</a:t>
            </a:r>
          </a:p>
          <a:p>
            <a:pPr lvl="1" fontAlgn="base"/>
            <a:r>
              <a:rPr lang="en-US" b="0" i="0" u="none" strike="noStrike" dirty="0">
                <a:solidFill>
                  <a:srgbClr val="414042"/>
                </a:solidFill>
                <a:effectLst/>
                <a:highlight>
                  <a:srgbClr val="FFFFFF"/>
                </a:highlight>
                <a:latin typeface="Arial" panose="020B0604020202020204" pitchFamily="34" charset="0"/>
              </a:rPr>
              <a:t>Amount of VRMA members in the local coalition</a:t>
            </a:r>
          </a:p>
          <a:p>
            <a:pPr lvl="1" fontAlgn="base">
              <a:spcAft>
                <a:spcPts val="800"/>
              </a:spcAft>
            </a:pPr>
            <a:r>
              <a:rPr lang="en-US" b="0" i="0" u="none" strike="noStrike" dirty="0">
                <a:solidFill>
                  <a:srgbClr val="414042"/>
                </a:solidFill>
                <a:effectLst/>
                <a:highlight>
                  <a:srgbClr val="FFFFFF"/>
                </a:highlight>
                <a:latin typeface="Arial" panose="020B0604020202020204" pitchFamily="34" charset="0"/>
              </a:rPr>
              <a:t>Data and background provided in the application</a:t>
            </a:r>
          </a:p>
          <a:p>
            <a:pPr marL="0" indent="0">
              <a:buNone/>
            </a:pPr>
            <a:endParaRPr lang="en-US" sz="3200" dirty="0"/>
          </a:p>
        </p:txBody>
      </p:sp>
    </p:spTree>
    <p:extLst>
      <p:ext uri="{BB962C8B-B14F-4D97-AF65-F5344CB8AC3E}">
        <p14:creationId xmlns:p14="http://schemas.microsoft.com/office/powerpoint/2010/main" val="2565594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96240" y="1095375"/>
            <a:ext cx="11399520" cy="4667250"/>
          </a:xfrm>
        </p:spPr>
        <p:txBody>
          <a:bodyPr>
            <a:normAutofit lnSpcReduction="10000"/>
          </a:bodyPr>
          <a:lstStyle/>
          <a:p>
            <a:pPr marL="0" indent="0" rtl="0">
              <a:spcBef>
                <a:spcPts val="0"/>
              </a:spcBef>
              <a:spcAft>
                <a:spcPts val="0"/>
              </a:spcAft>
              <a:buNone/>
            </a:pPr>
            <a:r>
              <a:rPr lang="en-US" sz="2800" b="0" i="0" u="none" strike="noStrike" dirty="0">
                <a:solidFill>
                  <a:srgbClr val="414042"/>
                </a:solidFill>
                <a:effectLst/>
                <a:highlight>
                  <a:srgbClr val="FFFFFF"/>
                </a:highlight>
                <a:latin typeface="Arial" panose="020B0604020202020204" pitchFamily="34" charset="0"/>
              </a:rPr>
              <a:t>2. The maximum VRMA Advocacy Fund financial assistance for the normal Collaborative Committee application process shall not exceed $20,000 unless the committee passes a motion to increase the amount awarded. </a:t>
            </a:r>
          </a:p>
          <a:p>
            <a:pPr marL="0" indent="0" rtl="0">
              <a:spcBef>
                <a:spcPts val="0"/>
              </a:spcBef>
              <a:spcAft>
                <a:spcPts val="0"/>
              </a:spcAft>
              <a:buNone/>
            </a:pPr>
            <a:endParaRPr lang="en-US" b="0" dirty="0">
              <a:effectLst/>
              <a:highlight>
                <a:srgbClr val="FFFFFF"/>
              </a:highlight>
            </a:endParaRPr>
          </a:p>
          <a:p>
            <a:pPr marL="0" indent="0" rtl="0">
              <a:spcBef>
                <a:spcPts val="0"/>
              </a:spcBef>
              <a:spcAft>
                <a:spcPts val="800"/>
              </a:spcAft>
              <a:buNone/>
            </a:pPr>
            <a:r>
              <a:rPr lang="en-US" sz="2800" b="0" i="0" u="none" strike="noStrike" dirty="0">
                <a:solidFill>
                  <a:srgbClr val="414042"/>
                </a:solidFill>
                <a:effectLst/>
                <a:highlight>
                  <a:srgbClr val="FFFFFF"/>
                </a:highlight>
                <a:latin typeface="Arial" panose="020B0604020202020204" pitchFamily="34" charset="0"/>
              </a:rPr>
              <a:t>Outside of the normal application windows for the Collaborative Committee, if a local organization faces an urgent issue which requires support, they can utilize the VRMA Advocacy Fund Opportunity Fund by notifying staff and completing the same application. The maximum financial assistance is $10,000 and all the below parameters and conditions apply.</a:t>
            </a:r>
            <a:endParaRPr lang="en-US" b="0" dirty="0">
              <a:effectLst/>
              <a:highlight>
                <a:srgbClr val="FFFFFF"/>
              </a:highlight>
            </a:endParaRPr>
          </a:p>
        </p:txBody>
      </p:sp>
    </p:spTree>
    <p:extLst>
      <p:ext uri="{BB962C8B-B14F-4D97-AF65-F5344CB8AC3E}">
        <p14:creationId xmlns:p14="http://schemas.microsoft.com/office/powerpoint/2010/main" val="3797082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96240" y="1095375"/>
            <a:ext cx="11399520" cy="4667250"/>
          </a:xfrm>
        </p:spPr>
        <p:txBody>
          <a:bodyPr>
            <a:normAutofit/>
          </a:bodyPr>
          <a:lstStyle/>
          <a:p>
            <a:pPr marL="0" indent="0" rtl="0">
              <a:spcBef>
                <a:spcPts val="0"/>
              </a:spcBef>
              <a:spcAft>
                <a:spcPts val="0"/>
              </a:spcAft>
              <a:buNone/>
            </a:pPr>
            <a:r>
              <a:rPr lang="en-US" sz="3600" b="0" i="0" u="none" strike="noStrike" dirty="0">
                <a:solidFill>
                  <a:srgbClr val="414042"/>
                </a:solidFill>
                <a:effectLst/>
                <a:latin typeface="Arial" panose="020B0604020202020204" pitchFamily="34" charset="0"/>
              </a:rPr>
              <a:t>3. The committee will only award funding to the same group and/or issue on a case by case basis in rare circumstances.</a:t>
            </a:r>
          </a:p>
          <a:p>
            <a:pPr marL="0" indent="0" rtl="0">
              <a:spcBef>
                <a:spcPts val="0"/>
              </a:spcBef>
              <a:spcAft>
                <a:spcPts val="0"/>
              </a:spcAft>
              <a:buNone/>
            </a:pPr>
            <a:endParaRPr lang="en-US" sz="3600" dirty="0">
              <a:solidFill>
                <a:srgbClr val="414042"/>
              </a:solidFill>
              <a:highlight>
                <a:srgbClr val="FFFFFF"/>
              </a:highlight>
              <a:latin typeface="Arial" panose="020B0604020202020204" pitchFamily="34" charset="0"/>
            </a:endParaRPr>
          </a:p>
          <a:p>
            <a:pPr marL="0" indent="0" rtl="0">
              <a:spcBef>
                <a:spcPts val="0"/>
              </a:spcBef>
              <a:spcAft>
                <a:spcPts val="0"/>
              </a:spcAft>
              <a:buNone/>
            </a:pPr>
            <a:r>
              <a:rPr lang="en-US" sz="3600" b="0" i="0" u="none" strike="noStrike" dirty="0">
                <a:solidFill>
                  <a:srgbClr val="414042"/>
                </a:solidFill>
                <a:effectLst/>
                <a:latin typeface="Arial" panose="020B0604020202020204" pitchFamily="34" charset="0"/>
              </a:rPr>
              <a:t>4. The appropriate state, local or regional affiliated coalition affected by the issue must make the request for funding, submitted in writing via the application, and accompanied by any relevant documentation.</a:t>
            </a:r>
            <a:endParaRPr lang="en-US" sz="4400" b="0" dirty="0">
              <a:effectLst/>
              <a:highlight>
                <a:srgbClr val="FFFFFF"/>
              </a:highlight>
            </a:endParaRPr>
          </a:p>
        </p:txBody>
      </p:sp>
    </p:spTree>
    <p:extLst>
      <p:ext uri="{BB962C8B-B14F-4D97-AF65-F5344CB8AC3E}">
        <p14:creationId xmlns:p14="http://schemas.microsoft.com/office/powerpoint/2010/main" val="1253645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VRMA">
      <a:dk1>
        <a:srgbClr val="3F3F3F"/>
      </a:dk1>
      <a:lt1>
        <a:sysClr val="window" lastClr="FFFFFF"/>
      </a:lt1>
      <a:dk2>
        <a:srgbClr val="3F3F3F"/>
      </a:dk2>
      <a:lt2>
        <a:srgbClr val="E7E6E6"/>
      </a:lt2>
      <a:accent1>
        <a:srgbClr val="4D3E5B"/>
      </a:accent1>
      <a:accent2>
        <a:srgbClr val="31B4CE"/>
      </a:accent2>
      <a:accent3>
        <a:srgbClr val="CB1E50"/>
      </a:accent3>
      <a:accent4>
        <a:srgbClr val="FFCC03"/>
      </a:accent4>
      <a:accent5>
        <a:srgbClr val="70AD47"/>
      </a:accent5>
      <a:accent6>
        <a:srgbClr val="0070C0"/>
      </a:accent6>
      <a:hlink>
        <a:srgbClr val="31B4C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1228</Words>
  <Application>Microsoft Office PowerPoint</Application>
  <PresentationFormat>Widescreen</PresentationFormat>
  <Paragraphs>104</Paragraphs>
  <Slides>59</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Calibri Light</vt:lpstr>
      <vt:lpstr>Minion Pro</vt:lpstr>
      <vt:lpstr>Roboto</vt:lpstr>
      <vt:lpstr>Office Theme</vt:lpstr>
      <vt:lpstr>Q2 Advocacy Town Hall</vt:lpstr>
      <vt:lpstr>Thank You to Our Donors Premium</vt:lpstr>
      <vt:lpstr>Thank You to Our Donors Tier I</vt:lpstr>
      <vt:lpstr>Thank You to Our Donors Tier II</vt:lpstr>
      <vt:lpstr>Thank You to Our Donors Tier III</vt:lpstr>
      <vt:lpstr>Parameters</vt:lpstr>
      <vt:lpstr>VRMA ADVOCACY FUND GRANT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Projects</vt:lpstr>
      <vt:lpstr>PowerPoint Presentation</vt:lpstr>
      <vt:lpstr>PowerPoint Presentation</vt:lpstr>
      <vt:lpstr>PowerPoint Presentation</vt:lpstr>
      <vt:lpstr>PowerPoint Presentation</vt:lpstr>
      <vt:lpstr>Questions on Projects?</vt:lpstr>
      <vt:lpstr>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Our Advocacy Efforts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Scarci, Nick</dc:creator>
  <cp:lastModifiedBy>Scarci, Nick</cp:lastModifiedBy>
  <cp:revision>6</cp:revision>
  <dcterms:created xsi:type="dcterms:W3CDTF">2020-06-19T15:04:13Z</dcterms:created>
  <dcterms:modified xsi:type="dcterms:W3CDTF">2024-06-05T18:59:56Z</dcterms:modified>
</cp:coreProperties>
</file>